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5"/>
  </p:notesMasterIdLst>
  <p:handoutMasterIdLst>
    <p:handoutMasterId r:id="rId46"/>
  </p:handoutMasterIdLst>
  <p:sldIdLst>
    <p:sldId id="460" r:id="rId2"/>
    <p:sldId id="461" r:id="rId3"/>
    <p:sldId id="811" r:id="rId4"/>
    <p:sldId id="719" r:id="rId5"/>
    <p:sldId id="825" r:id="rId6"/>
    <p:sldId id="727" r:id="rId7"/>
    <p:sldId id="824" r:id="rId8"/>
    <p:sldId id="720" r:id="rId9"/>
    <p:sldId id="734" r:id="rId10"/>
    <p:sldId id="743" r:id="rId11"/>
    <p:sldId id="723" r:id="rId12"/>
    <p:sldId id="744" r:id="rId13"/>
    <p:sldId id="822" r:id="rId14"/>
    <p:sldId id="826" r:id="rId15"/>
    <p:sldId id="751" r:id="rId16"/>
    <p:sldId id="752" r:id="rId17"/>
    <p:sldId id="737" r:id="rId18"/>
    <p:sldId id="753" r:id="rId19"/>
    <p:sldId id="754" r:id="rId20"/>
    <p:sldId id="819" r:id="rId21"/>
    <p:sldId id="820" r:id="rId22"/>
    <p:sldId id="821" r:id="rId23"/>
    <p:sldId id="755" r:id="rId24"/>
    <p:sldId id="756" r:id="rId25"/>
    <p:sldId id="827" r:id="rId26"/>
    <p:sldId id="828" r:id="rId27"/>
    <p:sldId id="829" r:id="rId28"/>
    <p:sldId id="833" r:id="rId29"/>
    <p:sldId id="830" r:id="rId30"/>
    <p:sldId id="831" r:id="rId31"/>
    <p:sldId id="832" r:id="rId32"/>
    <p:sldId id="760" r:id="rId33"/>
    <p:sldId id="761" r:id="rId34"/>
    <p:sldId id="762" r:id="rId35"/>
    <p:sldId id="834" r:id="rId36"/>
    <p:sldId id="835" r:id="rId37"/>
    <p:sldId id="836" r:id="rId38"/>
    <p:sldId id="838" r:id="rId39"/>
    <p:sldId id="839" r:id="rId40"/>
    <p:sldId id="840" r:id="rId41"/>
    <p:sldId id="843" r:id="rId42"/>
    <p:sldId id="842" r:id="rId43"/>
    <p:sldId id="823" r:id="rId4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003399"/>
    <a:srgbClr val="0000FF"/>
    <a:srgbClr val="00CCFF"/>
    <a:srgbClr val="33CCFF"/>
    <a:srgbClr val="154A51"/>
    <a:srgbClr val="006666"/>
    <a:srgbClr val="FAA0CF"/>
    <a:srgbClr val="B3E2E7"/>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8" autoAdjust="0"/>
    <p:restoredTop sz="99216" autoAdjust="0"/>
  </p:normalViewPr>
  <p:slideViewPr>
    <p:cSldViewPr snapToGrid="0" showGuides="1">
      <p:cViewPr varScale="1">
        <p:scale>
          <a:sx n="89" d="100"/>
          <a:sy n="89" d="100"/>
        </p:scale>
        <p:origin x="-126" y="-96"/>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9AB44-A9AB-4353-9D08-93ECC1847399}"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zh-CN" altLang="en-US"/>
        </a:p>
      </dgm:t>
    </dgm:pt>
    <dgm:pt modelId="{03838389-E99D-48EE-91E1-422CAE03523D}">
      <dgm:prSet phldrT="[文本]" custT="1"/>
      <dgm:spPr>
        <a:xfrm>
          <a:off x="2951" y="5747"/>
          <a:ext cx="1290597" cy="774358"/>
        </a:xfrm>
        <a:solidFill>
          <a:srgbClr val="C00000"/>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当地产业布局</a:t>
          </a:r>
        </a:p>
      </dgm:t>
    </dgm:pt>
    <dgm:pt modelId="{0B584EEB-7E24-40ED-AC11-CBC8FFF70985}" type="parTrans" cxnId="{23E29E0B-BAC9-4BAB-A33B-424FE5A8CB33}">
      <dgm:prSet/>
      <dgm:spPr/>
      <dgm:t>
        <a:bodyPr/>
        <a:lstStyle/>
        <a:p>
          <a:endParaRPr lang="zh-CN" altLang="en-US" sz="2800"/>
        </a:p>
      </dgm:t>
    </dgm:pt>
    <dgm:pt modelId="{6DAAC62E-3377-49F5-AA42-BFEA87F98407}" type="sibTrans" cxnId="{23E29E0B-BAC9-4BAB-A33B-424FE5A8CB33}">
      <dgm:prSet custT="1"/>
      <dgm:spPr>
        <a:xfrm>
          <a:off x="1407121" y="232892"/>
          <a:ext cx="273606" cy="320068"/>
        </a:xfrm>
        <a:solidFill>
          <a:srgbClr val="8064A2">
            <a:hueOff val="0"/>
            <a:satOff val="0"/>
            <a:lumOff val="0"/>
            <a:alphaOff val="0"/>
          </a:srgbClr>
        </a:solidFill>
        <a:ln>
          <a:noFill/>
        </a:ln>
        <a:effectLst/>
      </dgm:spPr>
      <dgm:t>
        <a:bodyPr/>
        <a:lstStyle/>
        <a:p>
          <a:endParaRPr lang="zh-CN" altLang="en-US" sz="1200">
            <a:solidFill>
              <a:sysClr val="window" lastClr="FFFFFF"/>
            </a:solidFill>
            <a:latin typeface="Calibri"/>
            <a:ea typeface="宋体"/>
            <a:cs typeface="+mn-cs"/>
          </a:endParaRPr>
        </a:p>
      </dgm:t>
    </dgm:pt>
    <dgm:pt modelId="{C6F0B6DA-AC38-4B71-BC53-BBE381917F63}">
      <dgm:prSet phldrT="[文本]" custT="1"/>
      <dgm:spPr>
        <a:xfrm>
          <a:off x="1809788" y="5747"/>
          <a:ext cx="1290597" cy="774358"/>
        </a:xfrm>
        <a:solidFill>
          <a:srgbClr val="8064A2">
            <a:hueOff val="-744128"/>
            <a:satOff val="4483"/>
            <a:lumOff val="359"/>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当地产业人才需求</a:t>
          </a:r>
        </a:p>
      </dgm:t>
    </dgm:pt>
    <dgm:pt modelId="{BA403464-7D4D-4A08-A212-FAEB10123E0E}" type="parTrans" cxnId="{91903ED7-5008-4065-BCFB-5022081B4434}">
      <dgm:prSet/>
      <dgm:spPr/>
      <dgm:t>
        <a:bodyPr/>
        <a:lstStyle/>
        <a:p>
          <a:endParaRPr lang="zh-CN" altLang="en-US" sz="2800"/>
        </a:p>
      </dgm:t>
    </dgm:pt>
    <dgm:pt modelId="{DABF9342-E3F1-424B-93D2-EA60D0565160}" type="sibTrans" cxnId="{91903ED7-5008-4065-BCFB-5022081B4434}">
      <dgm:prSet custT="1"/>
      <dgm:spPr>
        <a:xfrm rot="21589065">
          <a:off x="3213957" y="230043"/>
          <a:ext cx="273608" cy="320068"/>
        </a:xfrm>
        <a:solidFill>
          <a:srgbClr val="8064A2">
            <a:hueOff val="-892954"/>
            <a:satOff val="5380"/>
            <a:lumOff val="431"/>
            <a:alphaOff val="0"/>
          </a:srgbClr>
        </a:solidFill>
        <a:ln>
          <a:noFill/>
        </a:ln>
        <a:effectLst/>
      </dgm:spPr>
      <dgm:t>
        <a:bodyPr/>
        <a:lstStyle/>
        <a:p>
          <a:endParaRPr lang="zh-CN" altLang="en-US" sz="1200">
            <a:solidFill>
              <a:sysClr val="window" lastClr="FFFFFF"/>
            </a:solidFill>
            <a:latin typeface="Calibri"/>
            <a:ea typeface="宋体"/>
            <a:cs typeface="+mn-cs"/>
          </a:endParaRPr>
        </a:p>
      </dgm:t>
    </dgm:pt>
    <dgm:pt modelId="{F21BA5BE-10B9-4C2B-8B01-B8E9CA6A3F75}">
      <dgm:prSet phldrT="[文本]" custT="1"/>
      <dgm:spPr>
        <a:xfrm>
          <a:off x="3616624" y="0"/>
          <a:ext cx="1290597" cy="774358"/>
        </a:xfr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ln>
        <a:effectLst/>
      </dgm:spPr>
      <dgm:t>
        <a:bodyPr/>
        <a:lstStyle/>
        <a:p>
          <a:pPr>
            <a:spcAft>
              <a:spcPts val="0"/>
            </a:spcAft>
          </a:pPr>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当地应本院校</a:t>
          </a:r>
          <a:endParaRPr lang="en-US" altLang="zh-CN" sz="1200" b="1" dirty="0" smtClean="0">
            <a:solidFill>
              <a:sysClr val="window" lastClr="FFFFFF"/>
            </a:solidFill>
            <a:latin typeface="微软雅黑" panose="020B0503020204020204" pitchFamily="34" charset="-122"/>
            <a:ea typeface="微软雅黑" panose="020B0503020204020204" pitchFamily="34" charset="-122"/>
            <a:cs typeface="+mn-cs"/>
          </a:endParaRPr>
        </a:p>
        <a:p>
          <a:pPr>
            <a:spcAft>
              <a:spcPts val="0"/>
            </a:spcAft>
          </a:pPr>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及</a:t>
          </a:r>
          <a:r>
            <a:rPr lang="zh-CN" altLang="en-US" sz="1200" b="1" dirty="0">
              <a:solidFill>
                <a:sysClr val="window" lastClr="FFFFFF"/>
              </a:solidFill>
              <a:latin typeface="微软雅黑" panose="020B0503020204020204" pitchFamily="34" charset="-122"/>
              <a:ea typeface="微软雅黑" panose="020B0503020204020204" pitchFamily="34" charset="-122"/>
              <a:cs typeface="+mn-cs"/>
            </a:rPr>
            <a:t>学科专业</a:t>
          </a:r>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设</a:t>
          </a:r>
          <a:endParaRPr lang="en-US" altLang="zh-CN" sz="1200" b="1" dirty="0" smtClean="0">
            <a:solidFill>
              <a:sysClr val="window" lastClr="FFFFFF"/>
            </a:solidFill>
            <a:latin typeface="微软雅黑" panose="020B0503020204020204" pitchFamily="34" charset="-122"/>
            <a:ea typeface="微软雅黑" panose="020B0503020204020204" pitchFamily="34" charset="-122"/>
            <a:cs typeface="+mn-cs"/>
          </a:endParaRPr>
        </a:p>
        <a:p>
          <a:pPr>
            <a:spcAft>
              <a:spcPts val="0"/>
            </a:spcAft>
          </a:pPr>
          <a:r>
            <a:rPr lang="zh-CN" altLang="en-US" sz="1200" b="1" dirty="0" smtClean="0">
              <a:solidFill>
                <a:sysClr val="window" lastClr="FFFFFF"/>
              </a:solidFill>
              <a:latin typeface="微软雅黑" panose="020B0503020204020204" pitchFamily="34" charset="-122"/>
              <a:ea typeface="微软雅黑" panose="020B0503020204020204" pitchFamily="34" charset="-122"/>
              <a:cs typeface="+mn-cs"/>
            </a:rPr>
            <a:t>置</a:t>
          </a:r>
          <a:r>
            <a:rPr lang="zh-CN" altLang="en-US" sz="1200" b="1" dirty="0">
              <a:solidFill>
                <a:sysClr val="window" lastClr="FFFFFF"/>
              </a:solidFill>
              <a:latin typeface="微软雅黑" panose="020B0503020204020204" pitchFamily="34" charset="-122"/>
              <a:ea typeface="微软雅黑" panose="020B0503020204020204" pitchFamily="34" charset="-122"/>
              <a:cs typeface="+mn-cs"/>
            </a:rPr>
            <a:t>现状</a:t>
          </a:r>
        </a:p>
      </dgm:t>
    </dgm:pt>
    <dgm:pt modelId="{9B496B5C-577B-418A-B120-DCF0703EB560}" type="parTrans" cxnId="{F638D8BC-8A4C-4B62-B5E8-48543EC7A1A2}">
      <dgm:prSet/>
      <dgm:spPr/>
      <dgm:t>
        <a:bodyPr/>
        <a:lstStyle/>
        <a:p>
          <a:endParaRPr lang="zh-CN" altLang="en-US" sz="2800"/>
        </a:p>
      </dgm:t>
    </dgm:pt>
    <dgm:pt modelId="{0A1B3909-EE50-451D-99CA-F712221120CD}" type="sibTrans" cxnId="{F638D8BC-8A4C-4B62-B5E8-48543EC7A1A2}">
      <dgm:prSet custT="1"/>
      <dgm:spPr>
        <a:xfrm rot="10935">
          <a:off x="5020793" y="229994"/>
          <a:ext cx="273608" cy="320068"/>
        </a:xfrm>
        <a:solidFill>
          <a:srgbClr val="8064A2">
            <a:hueOff val="-1785908"/>
            <a:satOff val="10760"/>
            <a:lumOff val="862"/>
            <a:alphaOff val="0"/>
          </a:srgbClr>
        </a:solidFill>
        <a:ln>
          <a:noFill/>
        </a:ln>
        <a:effectLst/>
      </dgm:spPr>
      <dgm:t>
        <a:bodyPr/>
        <a:lstStyle/>
        <a:p>
          <a:endParaRPr lang="zh-CN" altLang="en-US" sz="1200">
            <a:solidFill>
              <a:sysClr val="window" lastClr="FFFFFF"/>
            </a:solidFill>
            <a:latin typeface="Calibri"/>
            <a:ea typeface="宋体"/>
            <a:cs typeface="+mn-cs"/>
          </a:endParaRPr>
        </a:p>
      </dgm:t>
    </dgm:pt>
    <dgm:pt modelId="{FD6B825E-BAAD-48BD-9884-EBC03C1D6307}">
      <dgm:prSet phldrT="[文本]" custT="1"/>
      <dgm:spPr>
        <a:xfrm>
          <a:off x="5423460" y="5747"/>
          <a:ext cx="1290597" cy="774358"/>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学校专业设置诊断</a:t>
          </a:r>
        </a:p>
      </dgm:t>
    </dgm:pt>
    <dgm:pt modelId="{6F50903F-466C-4DBD-B35F-C015B9704A47}" type="parTrans" cxnId="{7C5B0D67-AE29-4647-B27A-48CC07CEA3C2}">
      <dgm:prSet/>
      <dgm:spPr/>
      <dgm:t>
        <a:bodyPr/>
        <a:lstStyle/>
        <a:p>
          <a:endParaRPr lang="zh-CN" altLang="en-US" sz="2800"/>
        </a:p>
      </dgm:t>
    </dgm:pt>
    <dgm:pt modelId="{028D9D61-42E2-45A8-8914-E9464AEB291B}" type="sibTrans" cxnId="{7C5B0D67-AE29-4647-B27A-48CC07CEA3C2}">
      <dgm:prSet custT="1"/>
      <dgm:spPr>
        <a:xfrm rot="5400000">
          <a:off x="5931956" y="870447"/>
          <a:ext cx="273606" cy="320068"/>
        </a:xfrm>
        <a:solidFill>
          <a:srgbClr val="8064A2">
            <a:hueOff val="-2678862"/>
            <a:satOff val="16139"/>
            <a:lumOff val="1294"/>
            <a:alphaOff val="0"/>
          </a:srgbClr>
        </a:solidFill>
        <a:ln>
          <a:noFill/>
        </a:ln>
        <a:effectLst/>
      </dgm:spPr>
      <dgm:t>
        <a:bodyPr/>
        <a:lstStyle/>
        <a:p>
          <a:endParaRPr lang="zh-CN" altLang="en-US" sz="1200">
            <a:solidFill>
              <a:sysClr val="window" lastClr="FFFFFF"/>
            </a:solidFill>
            <a:latin typeface="Calibri"/>
            <a:ea typeface="宋体"/>
            <a:cs typeface="+mn-cs"/>
          </a:endParaRPr>
        </a:p>
      </dgm:t>
    </dgm:pt>
    <dgm:pt modelId="{487ADDDE-A348-4B5F-9DAE-17D00A6C6ACD}">
      <dgm:prSet phldrT="[文本]" custT="1"/>
      <dgm:spPr>
        <a:xfrm>
          <a:off x="5423460" y="1296344"/>
          <a:ext cx="1290597" cy="774358"/>
        </a:xfr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学校专业优化调整</a:t>
          </a:r>
        </a:p>
      </dgm:t>
    </dgm:pt>
    <dgm:pt modelId="{890771A5-AB46-4EBC-812E-A2339DE41877}" type="parTrans" cxnId="{75462ACB-BD4D-49AF-8D82-CC7145FA7F7D}">
      <dgm:prSet/>
      <dgm:spPr/>
      <dgm:t>
        <a:bodyPr/>
        <a:lstStyle/>
        <a:p>
          <a:endParaRPr lang="zh-CN" altLang="en-US" sz="2800"/>
        </a:p>
      </dgm:t>
    </dgm:pt>
    <dgm:pt modelId="{ABC67B13-1F99-4FDB-9E9D-4E6CF10CBEA1}" type="sibTrans" cxnId="{75462ACB-BD4D-49AF-8D82-CC7145FA7F7D}">
      <dgm:prSet custT="1"/>
      <dgm:spPr>
        <a:xfrm rot="10800000">
          <a:off x="5036281" y="1523489"/>
          <a:ext cx="273606" cy="320068"/>
        </a:xfrm>
        <a:solidFill>
          <a:srgbClr val="8064A2">
            <a:hueOff val="-3571816"/>
            <a:satOff val="21519"/>
            <a:lumOff val="1725"/>
            <a:alphaOff val="0"/>
          </a:srgbClr>
        </a:solidFill>
        <a:ln>
          <a:noFill/>
        </a:ln>
        <a:effectLst/>
      </dgm:spPr>
      <dgm:t>
        <a:bodyPr/>
        <a:lstStyle/>
        <a:p>
          <a:endParaRPr lang="zh-CN" altLang="en-US" sz="1200">
            <a:solidFill>
              <a:sysClr val="window" lastClr="FFFFFF"/>
            </a:solidFill>
            <a:latin typeface="Calibri"/>
            <a:ea typeface="宋体"/>
            <a:cs typeface="+mn-cs"/>
          </a:endParaRPr>
        </a:p>
      </dgm:t>
    </dgm:pt>
    <dgm:pt modelId="{CB13608A-68C3-4B74-A85D-711C26287F6A}">
      <dgm:prSet phldrT="[文本]" custT="1"/>
      <dgm:spPr>
        <a:xfrm>
          <a:off x="3616624" y="1296344"/>
          <a:ext cx="1290597" cy="774358"/>
        </a:xfrm>
        <a:solidFill>
          <a:srgbClr val="8064A2">
            <a:hueOff val="-3720641"/>
            <a:satOff val="22416"/>
            <a:lumOff val="179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a:solidFill>
                <a:sysClr val="window" lastClr="FFFFFF"/>
              </a:solidFill>
              <a:latin typeface="微软雅黑" panose="020B0503020204020204" pitchFamily="34" charset="-122"/>
              <a:ea typeface="微软雅黑" panose="020B0503020204020204" pitchFamily="34" charset="-122"/>
              <a:cs typeface="+mn-cs"/>
            </a:rPr>
            <a:t>学校专业论证</a:t>
          </a:r>
        </a:p>
      </dgm:t>
    </dgm:pt>
    <dgm:pt modelId="{07AF5411-7E28-4E09-8DAD-298A93384CA4}" type="parTrans" cxnId="{CDC7B630-D481-4D1F-93F3-CF3FB171FB9F}">
      <dgm:prSet/>
      <dgm:spPr/>
      <dgm:t>
        <a:bodyPr/>
        <a:lstStyle/>
        <a:p>
          <a:endParaRPr lang="zh-CN" altLang="en-US" sz="2800"/>
        </a:p>
      </dgm:t>
    </dgm:pt>
    <dgm:pt modelId="{AD1ADF0F-9517-468B-BAED-69898C39E586}" type="sibTrans" cxnId="{CDC7B630-D481-4D1F-93F3-CF3FB171FB9F}">
      <dgm:prSet custT="1"/>
      <dgm:spPr>
        <a:xfrm rot="10800000">
          <a:off x="3229445" y="1523489"/>
          <a:ext cx="273606" cy="320068"/>
        </a:xfrm>
        <a:solidFill>
          <a:srgbClr val="8064A2">
            <a:hueOff val="-4464770"/>
            <a:satOff val="26899"/>
            <a:lumOff val="2156"/>
            <a:alphaOff val="0"/>
          </a:srgbClr>
        </a:solidFill>
        <a:ln>
          <a:noFill/>
        </a:ln>
        <a:effectLst/>
      </dgm:spPr>
      <dgm:t>
        <a:bodyPr/>
        <a:lstStyle/>
        <a:p>
          <a:endParaRPr lang="zh-CN" altLang="en-US" sz="1200">
            <a:solidFill>
              <a:sysClr val="window" lastClr="FFFFFF"/>
            </a:solidFill>
            <a:latin typeface="Calibri"/>
            <a:ea typeface="宋体"/>
            <a:cs typeface="+mn-cs"/>
          </a:endParaRPr>
        </a:p>
      </dgm:t>
    </dgm:pt>
    <dgm:pt modelId="{B0DA04C6-C384-43EB-9A36-8F780945D3C4}">
      <dgm:prSet phldrT="[文本]" custT="1"/>
      <dgm:spPr>
        <a:xfrm>
          <a:off x="1809788" y="1296344"/>
          <a:ext cx="1290597" cy="774358"/>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专业人才培养方案</a:t>
          </a:r>
        </a:p>
      </dgm:t>
    </dgm:pt>
    <dgm:pt modelId="{000AB4D7-343E-4DCC-ADD4-9C8736CEE06C}" type="parTrans" cxnId="{C9D8E13C-6A71-4F57-99D5-8839733E6F43}">
      <dgm:prSet/>
      <dgm:spPr/>
      <dgm:t>
        <a:bodyPr/>
        <a:lstStyle/>
        <a:p>
          <a:endParaRPr lang="zh-CN" altLang="en-US" sz="2800"/>
        </a:p>
      </dgm:t>
    </dgm:pt>
    <dgm:pt modelId="{A6B5954F-0F1D-4B48-9D0C-17DAC4F5AB32}" type="sibTrans" cxnId="{C9D8E13C-6A71-4F57-99D5-8839733E6F43}">
      <dgm:prSet/>
      <dgm:spPr/>
      <dgm:t>
        <a:bodyPr/>
        <a:lstStyle/>
        <a:p>
          <a:endParaRPr lang="zh-CN" altLang="en-US" sz="2800"/>
        </a:p>
      </dgm:t>
    </dgm:pt>
    <dgm:pt modelId="{264CFC12-782C-458D-9C6D-1A5C704C8AAC}" type="pres">
      <dgm:prSet presAssocID="{9729AB44-A9AB-4353-9D08-93ECC1847399}" presName="diagram" presStyleCnt="0">
        <dgm:presLayoutVars>
          <dgm:dir/>
          <dgm:resizeHandles val="exact"/>
        </dgm:presLayoutVars>
      </dgm:prSet>
      <dgm:spPr/>
      <dgm:t>
        <a:bodyPr/>
        <a:lstStyle/>
        <a:p>
          <a:endParaRPr lang="zh-CN" altLang="en-US"/>
        </a:p>
      </dgm:t>
    </dgm:pt>
    <dgm:pt modelId="{407DEC59-230B-4FCC-B330-F5F9BD704CDF}" type="pres">
      <dgm:prSet presAssocID="{03838389-E99D-48EE-91E1-422CAE03523D}" presName="node" presStyleLbl="node1" presStyleIdx="0" presStyleCnt="7">
        <dgm:presLayoutVars>
          <dgm:bulletEnabled val="1"/>
        </dgm:presLayoutVars>
      </dgm:prSet>
      <dgm:spPr>
        <a:prstGeom prst="roundRect">
          <a:avLst>
            <a:gd name="adj" fmla="val 10000"/>
          </a:avLst>
        </a:prstGeom>
      </dgm:spPr>
      <dgm:t>
        <a:bodyPr/>
        <a:lstStyle/>
        <a:p>
          <a:endParaRPr lang="zh-CN" altLang="en-US"/>
        </a:p>
      </dgm:t>
    </dgm:pt>
    <dgm:pt modelId="{2F22664F-73D1-4F66-BE94-289B6F3B8BCF}" type="pres">
      <dgm:prSet presAssocID="{6DAAC62E-3377-49F5-AA42-BFEA87F98407}" presName="sibTrans" presStyleLbl="sibTrans2D1" presStyleIdx="0" presStyleCnt="6"/>
      <dgm:spPr>
        <a:prstGeom prst="rightArrow">
          <a:avLst>
            <a:gd name="adj1" fmla="val 60000"/>
            <a:gd name="adj2" fmla="val 50000"/>
          </a:avLst>
        </a:prstGeom>
      </dgm:spPr>
      <dgm:t>
        <a:bodyPr/>
        <a:lstStyle/>
        <a:p>
          <a:endParaRPr lang="zh-CN" altLang="en-US"/>
        </a:p>
      </dgm:t>
    </dgm:pt>
    <dgm:pt modelId="{CF81CCBA-8609-4E5F-BE77-16B01E7000D8}" type="pres">
      <dgm:prSet presAssocID="{6DAAC62E-3377-49F5-AA42-BFEA87F98407}" presName="connectorText" presStyleLbl="sibTrans2D1" presStyleIdx="0" presStyleCnt="6"/>
      <dgm:spPr/>
      <dgm:t>
        <a:bodyPr/>
        <a:lstStyle/>
        <a:p>
          <a:endParaRPr lang="zh-CN" altLang="en-US"/>
        </a:p>
      </dgm:t>
    </dgm:pt>
    <dgm:pt modelId="{E462541A-0002-4615-A6DB-B2F17A717CCB}" type="pres">
      <dgm:prSet presAssocID="{C6F0B6DA-AC38-4B71-BC53-BBE381917F63}" presName="node" presStyleLbl="node1" presStyleIdx="1" presStyleCnt="7">
        <dgm:presLayoutVars>
          <dgm:bulletEnabled val="1"/>
        </dgm:presLayoutVars>
      </dgm:prSet>
      <dgm:spPr>
        <a:prstGeom prst="roundRect">
          <a:avLst>
            <a:gd name="adj" fmla="val 10000"/>
          </a:avLst>
        </a:prstGeom>
      </dgm:spPr>
      <dgm:t>
        <a:bodyPr/>
        <a:lstStyle/>
        <a:p>
          <a:endParaRPr lang="zh-CN" altLang="en-US"/>
        </a:p>
      </dgm:t>
    </dgm:pt>
    <dgm:pt modelId="{E7AEBE47-5350-48A3-90FA-96A2B9EE481E}" type="pres">
      <dgm:prSet presAssocID="{DABF9342-E3F1-424B-93D2-EA60D0565160}" presName="sibTrans" presStyleLbl="sibTrans2D1" presStyleIdx="1" presStyleCnt="6"/>
      <dgm:spPr>
        <a:prstGeom prst="rightArrow">
          <a:avLst>
            <a:gd name="adj1" fmla="val 60000"/>
            <a:gd name="adj2" fmla="val 50000"/>
          </a:avLst>
        </a:prstGeom>
      </dgm:spPr>
      <dgm:t>
        <a:bodyPr/>
        <a:lstStyle/>
        <a:p>
          <a:endParaRPr lang="zh-CN" altLang="en-US"/>
        </a:p>
      </dgm:t>
    </dgm:pt>
    <dgm:pt modelId="{8248B4C4-E266-4318-968F-7F3210023DFE}" type="pres">
      <dgm:prSet presAssocID="{DABF9342-E3F1-424B-93D2-EA60D0565160}" presName="connectorText" presStyleLbl="sibTrans2D1" presStyleIdx="1" presStyleCnt="6"/>
      <dgm:spPr/>
      <dgm:t>
        <a:bodyPr/>
        <a:lstStyle/>
        <a:p>
          <a:endParaRPr lang="zh-CN" altLang="en-US"/>
        </a:p>
      </dgm:t>
    </dgm:pt>
    <dgm:pt modelId="{B417C6AF-CEF4-4C2D-8B78-6885D1497BAC}" type="pres">
      <dgm:prSet presAssocID="{F21BA5BE-10B9-4C2B-8B01-B8E9CA6A3F75}" presName="node" presStyleLbl="node1" presStyleIdx="2" presStyleCnt="7" custLinFactNeighborY="-10041">
        <dgm:presLayoutVars>
          <dgm:bulletEnabled val="1"/>
        </dgm:presLayoutVars>
      </dgm:prSet>
      <dgm:spPr>
        <a:prstGeom prst="roundRect">
          <a:avLst>
            <a:gd name="adj" fmla="val 10000"/>
          </a:avLst>
        </a:prstGeom>
      </dgm:spPr>
      <dgm:t>
        <a:bodyPr/>
        <a:lstStyle/>
        <a:p>
          <a:endParaRPr lang="zh-CN" altLang="en-US"/>
        </a:p>
      </dgm:t>
    </dgm:pt>
    <dgm:pt modelId="{3E91E7B2-B94D-4836-A047-21A8F5AB0E57}" type="pres">
      <dgm:prSet presAssocID="{0A1B3909-EE50-451D-99CA-F712221120CD}" presName="sibTrans" presStyleLbl="sibTrans2D1" presStyleIdx="2" presStyleCnt="6"/>
      <dgm:spPr>
        <a:prstGeom prst="rightArrow">
          <a:avLst>
            <a:gd name="adj1" fmla="val 60000"/>
            <a:gd name="adj2" fmla="val 50000"/>
          </a:avLst>
        </a:prstGeom>
      </dgm:spPr>
      <dgm:t>
        <a:bodyPr/>
        <a:lstStyle/>
        <a:p>
          <a:endParaRPr lang="zh-CN" altLang="en-US"/>
        </a:p>
      </dgm:t>
    </dgm:pt>
    <dgm:pt modelId="{E236542B-4D61-46E6-AEF0-F2D45AC63DC8}" type="pres">
      <dgm:prSet presAssocID="{0A1B3909-EE50-451D-99CA-F712221120CD}" presName="connectorText" presStyleLbl="sibTrans2D1" presStyleIdx="2" presStyleCnt="6"/>
      <dgm:spPr/>
      <dgm:t>
        <a:bodyPr/>
        <a:lstStyle/>
        <a:p>
          <a:endParaRPr lang="zh-CN" altLang="en-US"/>
        </a:p>
      </dgm:t>
    </dgm:pt>
    <dgm:pt modelId="{075D0839-528B-4B0F-84B4-175257F2A9CD}" type="pres">
      <dgm:prSet presAssocID="{FD6B825E-BAAD-48BD-9884-EBC03C1D6307}" presName="node" presStyleLbl="node1" presStyleIdx="3" presStyleCnt="7">
        <dgm:presLayoutVars>
          <dgm:bulletEnabled val="1"/>
        </dgm:presLayoutVars>
      </dgm:prSet>
      <dgm:spPr>
        <a:prstGeom prst="roundRect">
          <a:avLst>
            <a:gd name="adj" fmla="val 10000"/>
          </a:avLst>
        </a:prstGeom>
      </dgm:spPr>
      <dgm:t>
        <a:bodyPr/>
        <a:lstStyle/>
        <a:p>
          <a:endParaRPr lang="zh-CN" altLang="en-US"/>
        </a:p>
      </dgm:t>
    </dgm:pt>
    <dgm:pt modelId="{1E04C35F-6326-4F79-9857-9D5042B5F963}" type="pres">
      <dgm:prSet presAssocID="{028D9D61-42E2-45A8-8914-E9464AEB291B}" presName="sibTrans" presStyleLbl="sibTrans2D1" presStyleIdx="3" presStyleCnt="6"/>
      <dgm:spPr>
        <a:prstGeom prst="rightArrow">
          <a:avLst>
            <a:gd name="adj1" fmla="val 60000"/>
            <a:gd name="adj2" fmla="val 50000"/>
          </a:avLst>
        </a:prstGeom>
      </dgm:spPr>
      <dgm:t>
        <a:bodyPr/>
        <a:lstStyle/>
        <a:p>
          <a:endParaRPr lang="zh-CN" altLang="en-US"/>
        </a:p>
      </dgm:t>
    </dgm:pt>
    <dgm:pt modelId="{F17F8262-A200-45F3-83AC-7D661259BA8C}" type="pres">
      <dgm:prSet presAssocID="{028D9D61-42E2-45A8-8914-E9464AEB291B}" presName="connectorText" presStyleLbl="sibTrans2D1" presStyleIdx="3" presStyleCnt="6"/>
      <dgm:spPr/>
      <dgm:t>
        <a:bodyPr/>
        <a:lstStyle/>
        <a:p>
          <a:endParaRPr lang="zh-CN" altLang="en-US"/>
        </a:p>
      </dgm:t>
    </dgm:pt>
    <dgm:pt modelId="{0E7B123E-A4E7-4A5B-9547-E117788F0548}" type="pres">
      <dgm:prSet presAssocID="{487ADDDE-A348-4B5F-9DAE-17D00A6C6ACD}" presName="node" presStyleLbl="node1" presStyleIdx="4" presStyleCnt="7">
        <dgm:presLayoutVars>
          <dgm:bulletEnabled val="1"/>
        </dgm:presLayoutVars>
      </dgm:prSet>
      <dgm:spPr>
        <a:prstGeom prst="roundRect">
          <a:avLst>
            <a:gd name="adj" fmla="val 10000"/>
          </a:avLst>
        </a:prstGeom>
      </dgm:spPr>
      <dgm:t>
        <a:bodyPr/>
        <a:lstStyle/>
        <a:p>
          <a:endParaRPr lang="zh-CN" altLang="en-US"/>
        </a:p>
      </dgm:t>
    </dgm:pt>
    <dgm:pt modelId="{8E7360AA-63EE-4EE0-BD4F-6C011522A1FB}" type="pres">
      <dgm:prSet presAssocID="{ABC67B13-1F99-4FDB-9E9D-4E6CF10CBEA1}" presName="sibTrans" presStyleLbl="sibTrans2D1" presStyleIdx="4" presStyleCnt="6"/>
      <dgm:spPr>
        <a:prstGeom prst="rightArrow">
          <a:avLst>
            <a:gd name="adj1" fmla="val 60000"/>
            <a:gd name="adj2" fmla="val 50000"/>
          </a:avLst>
        </a:prstGeom>
      </dgm:spPr>
      <dgm:t>
        <a:bodyPr/>
        <a:lstStyle/>
        <a:p>
          <a:endParaRPr lang="zh-CN" altLang="en-US"/>
        </a:p>
      </dgm:t>
    </dgm:pt>
    <dgm:pt modelId="{8F326E0D-26FC-4CD5-8078-D87E61D8E4D9}" type="pres">
      <dgm:prSet presAssocID="{ABC67B13-1F99-4FDB-9E9D-4E6CF10CBEA1}" presName="connectorText" presStyleLbl="sibTrans2D1" presStyleIdx="4" presStyleCnt="6"/>
      <dgm:spPr/>
      <dgm:t>
        <a:bodyPr/>
        <a:lstStyle/>
        <a:p>
          <a:endParaRPr lang="zh-CN" altLang="en-US"/>
        </a:p>
      </dgm:t>
    </dgm:pt>
    <dgm:pt modelId="{EE4DFDC9-0EF9-460E-BAB2-6015AB98DDFE}" type="pres">
      <dgm:prSet presAssocID="{CB13608A-68C3-4B74-A85D-711C26287F6A}" presName="node" presStyleLbl="node1" presStyleIdx="5" presStyleCnt="7">
        <dgm:presLayoutVars>
          <dgm:bulletEnabled val="1"/>
        </dgm:presLayoutVars>
      </dgm:prSet>
      <dgm:spPr>
        <a:prstGeom prst="roundRect">
          <a:avLst>
            <a:gd name="adj" fmla="val 10000"/>
          </a:avLst>
        </a:prstGeom>
      </dgm:spPr>
      <dgm:t>
        <a:bodyPr/>
        <a:lstStyle/>
        <a:p>
          <a:endParaRPr lang="zh-CN" altLang="en-US"/>
        </a:p>
      </dgm:t>
    </dgm:pt>
    <dgm:pt modelId="{71A58AF6-2F2C-44D5-B118-1FEC9D869D96}" type="pres">
      <dgm:prSet presAssocID="{AD1ADF0F-9517-468B-BAED-69898C39E586}" presName="sibTrans" presStyleLbl="sibTrans2D1" presStyleIdx="5" presStyleCnt="6"/>
      <dgm:spPr>
        <a:prstGeom prst="rightArrow">
          <a:avLst>
            <a:gd name="adj1" fmla="val 60000"/>
            <a:gd name="adj2" fmla="val 50000"/>
          </a:avLst>
        </a:prstGeom>
      </dgm:spPr>
      <dgm:t>
        <a:bodyPr/>
        <a:lstStyle/>
        <a:p>
          <a:endParaRPr lang="zh-CN" altLang="en-US"/>
        </a:p>
      </dgm:t>
    </dgm:pt>
    <dgm:pt modelId="{29C87C99-4E71-4A95-AD61-12D888DB7C44}" type="pres">
      <dgm:prSet presAssocID="{AD1ADF0F-9517-468B-BAED-69898C39E586}" presName="connectorText" presStyleLbl="sibTrans2D1" presStyleIdx="5" presStyleCnt="6"/>
      <dgm:spPr/>
      <dgm:t>
        <a:bodyPr/>
        <a:lstStyle/>
        <a:p>
          <a:endParaRPr lang="zh-CN" altLang="en-US"/>
        </a:p>
      </dgm:t>
    </dgm:pt>
    <dgm:pt modelId="{CBF17B0B-9654-401B-86F6-77B6D862D1C7}" type="pres">
      <dgm:prSet presAssocID="{B0DA04C6-C384-43EB-9A36-8F780945D3C4}" presName="node" presStyleLbl="node1" presStyleIdx="6" presStyleCnt="7">
        <dgm:presLayoutVars>
          <dgm:bulletEnabled val="1"/>
        </dgm:presLayoutVars>
      </dgm:prSet>
      <dgm:spPr>
        <a:prstGeom prst="roundRect">
          <a:avLst>
            <a:gd name="adj" fmla="val 10000"/>
          </a:avLst>
        </a:prstGeom>
      </dgm:spPr>
      <dgm:t>
        <a:bodyPr/>
        <a:lstStyle/>
        <a:p>
          <a:endParaRPr lang="zh-CN" altLang="en-US"/>
        </a:p>
      </dgm:t>
    </dgm:pt>
  </dgm:ptLst>
  <dgm:cxnLst>
    <dgm:cxn modelId="{CADA4B1E-E925-456F-8363-E00F71FEE94F}" type="presOf" srcId="{ABC67B13-1F99-4FDB-9E9D-4E6CF10CBEA1}" destId="{8F326E0D-26FC-4CD5-8078-D87E61D8E4D9}" srcOrd="1" destOrd="0" presId="urn:microsoft.com/office/officeart/2005/8/layout/process5"/>
    <dgm:cxn modelId="{91903ED7-5008-4065-BCFB-5022081B4434}" srcId="{9729AB44-A9AB-4353-9D08-93ECC1847399}" destId="{C6F0B6DA-AC38-4B71-BC53-BBE381917F63}" srcOrd="1" destOrd="0" parTransId="{BA403464-7D4D-4A08-A212-FAEB10123E0E}" sibTransId="{DABF9342-E3F1-424B-93D2-EA60D0565160}"/>
    <dgm:cxn modelId="{0843AA83-FCEE-4DFF-8DE4-96F73AAE12F0}" type="presOf" srcId="{0A1B3909-EE50-451D-99CA-F712221120CD}" destId="{3E91E7B2-B94D-4836-A047-21A8F5AB0E57}" srcOrd="0" destOrd="0" presId="urn:microsoft.com/office/officeart/2005/8/layout/process5"/>
    <dgm:cxn modelId="{A3096BD1-3FFF-4432-A73B-7E236C699F03}" type="presOf" srcId="{03838389-E99D-48EE-91E1-422CAE03523D}" destId="{407DEC59-230B-4FCC-B330-F5F9BD704CDF}" srcOrd="0" destOrd="0" presId="urn:microsoft.com/office/officeart/2005/8/layout/process5"/>
    <dgm:cxn modelId="{D2356C52-FD38-4565-95A4-A53F0E08DCA8}" type="presOf" srcId="{AD1ADF0F-9517-468B-BAED-69898C39E586}" destId="{71A58AF6-2F2C-44D5-B118-1FEC9D869D96}" srcOrd="0" destOrd="0" presId="urn:microsoft.com/office/officeart/2005/8/layout/process5"/>
    <dgm:cxn modelId="{4654A9EB-B558-48AC-BB39-C94A4B574044}" type="presOf" srcId="{487ADDDE-A348-4B5F-9DAE-17D00A6C6ACD}" destId="{0E7B123E-A4E7-4A5B-9547-E117788F0548}" srcOrd="0" destOrd="0" presId="urn:microsoft.com/office/officeart/2005/8/layout/process5"/>
    <dgm:cxn modelId="{991AFC34-A6CC-40A1-AE1C-6647EE88B708}" type="presOf" srcId="{B0DA04C6-C384-43EB-9A36-8F780945D3C4}" destId="{CBF17B0B-9654-401B-86F6-77B6D862D1C7}" srcOrd="0" destOrd="0" presId="urn:microsoft.com/office/officeart/2005/8/layout/process5"/>
    <dgm:cxn modelId="{C9D8E13C-6A71-4F57-99D5-8839733E6F43}" srcId="{9729AB44-A9AB-4353-9D08-93ECC1847399}" destId="{B0DA04C6-C384-43EB-9A36-8F780945D3C4}" srcOrd="6" destOrd="0" parTransId="{000AB4D7-343E-4DCC-ADD4-9C8736CEE06C}" sibTransId="{A6B5954F-0F1D-4B48-9D0C-17DAC4F5AB32}"/>
    <dgm:cxn modelId="{CCD346B1-E637-43B6-AE54-7BE77A3A18A1}" type="presOf" srcId="{DABF9342-E3F1-424B-93D2-EA60D0565160}" destId="{8248B4C4-E266-4318-968F-7F3210023DFE}" srcOrd="1" destOrd="0" presId="urn:microsoft.com/office/officeart/2005/8/layout/process5"/>
    <dgm:cxn modelId="{7C5B0D67-AE29-4647-B27A-48CC07CEA3C2}" srcId="{9729AB44-A9AB-4353-9D08-93ECC1847399}" destId="{FD6B825E-BAAD-48BD-9884-EBC03C1D6307}" srcOrd="3" destOrd="0" parTransId="{6F50903F-466C-4DBD-B35F-C015B9704A47}" sibTransId="{028D9D61-42E2-45A8-8914-E9464AEB291B}"/>
    <dgm:cxn modelId="{C7165FAD-069D-4DC0-98A2-10091C2E9DA6}" type="presOf" srcId="{DABF9342-E3F1-424B-93D2-EA60D0565160}" destId="{E7AEBE47-5350-48A3-90FA-96A2B9EE481E}" srcOrd="0" destOrd="0" presId="urn:microsoft.com/office/officeart/2005/8/layout/process5"/>
    <dgm:cxn modelId="{ED0693BE-8F34-4919-9A29-FA5EB304E9EA}" type="presOf" srcId="{F21BA5BE-10B9-4C2B-8B01-B8E9CA6A3F75}" destId="{B417C6AF-CEF4-4C2D-8B78-6885D1497BAC}" srcOrd="0" destOrd="0" presId="urn:microsoft.com/office/officeart/2005/8/layout/process5"/>
    <dgm:cxn modelId="{27AB5049-6A71-4F05-8BE1-468070C3FD96}" type="presOf" srcId="{FD6B825E-BAAD-48BD-9884-EBC03C1D6307}" destId="{075D0839-528B-4B0F-84B4-175257F2A9CD}" srcOrd="0" destOrd="0" presId="urn:microsoft.com/office/officeart/2005/8/layout/process5"/>
    <dgm:cxn modelId="{BC73F1E4-1CDD-444B-BF28-AD227912858A}" type="presOf" srcId="{C6F0B6DA-AC38-4B71-BC53-BBE381917F63}" destId="{E462541A-0002-4615-A6DB-B2F17A717CCB}" srcOrd="0" destOrd="0" presId="urn:microsoft.com/office/officeart/2005/8/layout/process5"/>
    <dgm:cxn modelId="{6A2A9312-3D30-4274-B856-636DD5EB3C0D}" type="presOf" srcId="{CB13608A-68C3-4B74-A85D-711C26287F6A}" destId="{EE4DFDC9-0EF9-460E-BAB2-6015AB98DDFE}" srcOrd="0" destOrd="0" presId="urn:microsoft.com/office/officeart/2005/8/layout/process5"/>
    <dgm:cxn modelId="{5175C3F6-8FFE-45A9-A834-4DF4E35668C3}" type="presOf" srcId="{9729AB44-A9AB-4353-9D08-93ECC1847399}" destId="{264CFC12-782C-458D-9C6D-1A5C704C8AAC}" srcOrd="0" destOrd="0" presId="urn:microsoft.com/office/officeart/2005/8/layout/process5"/>
    <dgm:cxn modelId="{CB49364D-616B-421A-BE68-B72172990993}" type="presOf" srcId="{028D9D61-42E2-45A8-8914-E9464AEB291B}" destId="{F17F8262-A200-45F3-83AC-7D661259BA8C}" srcOrd="1" destOrd="0" presId="urn:microsoft.com/office/officeart/2005/8/layout/process5"/>
    <dgm:cxn modelId="{D7E9ED78-9FB2-4C10-9FFB-8BB4EBBBC647}" type="presOf" srcId="{0A1B3909-EE50-451D-99CA-F712221120CD}" destId="{E236542B-4D61-46E6-AEF0-F2D45AC63DC8}" srcOrd="1" destOrd="0" presId="urn:microsoft.com/office/officeart/2005/8/layout/process5"/>
    <dgm:cxn modelId="{CDC7B630-D481-4D1F-93F3-CF3FB171FB9F}" srcId="{9729AB44-A9AB-4353-9D08-93ECC1847399}" destId="{CB13608A-68C3-4B74-A85D-711C26287F6A}" srcOrd="5" destOrd="0" parTransId="{07AF5411-7E28-4E09-8DAD-298A93384CA4}" sibTransId="{AD1ADF0F-9517-468B-BAED-69898C39E586}"/>
    <dgm:cxn modelId="{F638D8BC-8A4C-4B62-B5E8-48543EC7A1A2}" srcId="{9729AB44-A9AB-4353-9D08-93ECC1847399}" destId="{F21BA5BE-10B9-4C2B-8B01-B8E9CA6A3F75}" srcOrd="2" destOrd="0" parTransId="{9B496B5C-577B-418A-B120-DCF0703EB560}" sibTransId="{0A1B3909-EE50-451D-99CA-F712221120CD}"/>
    <dgm:cxn modelId="{75462ACB-BD4D-49AF-8D82-CC7145FA7F7D}" srcId="{9729AB44-A9AB-4353-9D08-93ECC1847399}" destId="{487ADDDE-A348-4B5F-9DAE-17D00A6C6ACD}" srcOrd="4" destOrd="0" parTransId="{890771A5-AB46-4EBC-812E-A2339DE41877}" sibTransId="{ABC67B13-1F99-4FDB-9E9D-4E6CF10CBEA1}"/>
    <dgm:cxn modelId="{D0136F87-3071-4EC4-8907-2EBE9D04F90E}" type="presOf" srcId="{028D9D61-42E2-45A8-8914-E9464AEB291B}" destId="{1E04C35F-6326-4F79-9857-9D5042B5F963}" srcOrd="0" destOrd="0" presId="urn:microsoft.com/office/officeart/2005/8/layout/process5"/>
    <dgm:cxn modelId="{7A08AAD3-8718-4408-B811-23E4F9D5F06D}" type="presOf" srcId="{6DAAC62E-3377-49F5-AA42-BFEA87F98407}" destId="{2F22664F-73D1-4F66-BE94-289B6F3B8BCF}" srcOrd="0" destOrd="0" presId="urn:microsoft.com/office/officeart/2005/8/layout/process5"/>
    <dgm:cxn modelId="{9491A27F-3F8F-45FD-87F7-867EE0D3B1A0}" type="presOf" srcId="{6DAAC62E-3377-49F5-AA42-BFEA87F98407}" destId="{CF81CCBA-8609-4E5F-BE77-16B01E7000D8}" srcOrd="1" destOrd="0" presId="urn:microsoft.com/office/officeart/2005/8/layout/process5"/>
    <dgm:cxn modelId="{BEB1DD64-71F6-4807-8161-78F5D844C145}" type="presOf" srcId="{AD1ADF0F-9517-468B-BAED-69898C39E586}" destId="{29C87C99-4E71-4A95-AD61-12D888DB7C44}" srcOrd="1" destOrd="0" presId="urn:microsoft.com/office/officeart/2005/8/layout/process5"/>
    <dgm:cxn modelId="{A9DA6527-72EA-458D-AF60-E24BA0620850}" type="presOf" srcId="{ABC67B13-1F99-4FDB-9E9D-4E6CF10CBEA1}" destId="{8E7360AA-63EE-4EE0-BD4F-6C011522A1FB}" srcOrd="0" destOrd="0" presId="urn:microsoft.com/office/officeart/2005/8/layout/process5"/>
    <dgm:cxn modelId="{23E29E0B-BAC9-4BAB-A33B-424FE5A8CB33}" srcId="{9729AB44-A9AB-4353-9D08-93ECC1847399}" destId="{03838389-E99D-48EE-91E1-422CAE03523D}" srcOrd="0" destOrd="0" parTransId="{0B584EEB-7E24-40ED-AC11-CBC8FFF70985}" sibTransId="{6DAAC62E-3377-49F5-AA42-BFEA87F98407}"/>
    <dgm:cxn modelId="{0BB628A3-025E-4AB9-9F67-5BE069C38EBE}" type="presParOf" srcId="{264CFC12-782C-458D-9C6D-1A5C704C8AAC}" destId="{407DEC59-230B-4FCC-B330-F5F9BD704CDF}" srcOrd="0" destOrd="0" presId="urn:microsoft.com/office/officeart/2005/8/layout/process5"/>
    <dgm:cxn modelId="{1E9A06DE-867A-4D2D-8622-44476B6026A8}" type="presParOf" srcId="{264CFC12-782C-458D-9C6D-1A5C704C8AAC}" destId="{2F22664F-73D1-4F66-BE94-289B6F3B8BCF}" srcOrd="1" destOrd="0" presId="urn:microsoft.com/office/officeart/2005/8/layout/process5"/>
    <dgm:cxn modelId="{0D81055C-B67F-42C5-B433-7C313B00AE31}" type="presParOf" srcId="{2F22664F-73D1-4F66-BE94-289B6F3B8BCF}" destId="{CF81CCBA-8609-4E5F-BE77-16B01E7000D8}" srcOrd="0" destOrd="0" presId="urn:microsoft.com/office/officeart/2005/8/layout/process5"/>
    <dgm:cxn modelId="{2C52D897-76E8-4E94-96FF-10CDAE01A613}" type="presParOf" srcId="{264CFC12-782C-458D-9C6D-1A5C704C8AAC}" destId="{E462541A-0002-4615-A6DB-B2F17A717CCB}" srcOrd="2" destOrd="0" presId="urn:microsoft.com/office/officeart/2005/8/layout/process5"/>
    <dgm:cxn modelId="{9DC5A9E6-3CB3-4F5D-9359-80170EF04DDB}" type="presParOf" srcId="{264CFC12-782C-458D-9C6D-1A5C704C8AAC}" destId="{E7AEBE47-5350-48A3-90FA-96A2B9EE481E}" srcOrd="3" destOrd="0" presId="urn:microsoft.com/office/officeart/2005/8/layout/process5"/>
    <dgm:cxn modelId="{623C8FB8-4B99-410C-ACA6-4FCC472CC711}" type="presParOf" srcId="{E7AEBE47-5350-48A3-90FA-96A2B9EE481E}" destId="{8248B4C4-E266-4318-968F-7F3210023DFE}" srcOrd="0" destOrd="0" presId="urn:microsoft.com/office/officeart/2005/8/layout/process5"/>
    <dgm:cxn modelId="{088C7189-92BE-4E27-A161-4284F1C7FC17}" type="presParOf" srcId="{264CFC12-782C-458D-9C6D-1A5C704C8AAC}" destId="{B417C6AF-CEF4-4C2D-8B78-6885D1497BAC}" srcOrd="4" destOrd="0" presId="urn:microsoft.com/office/officeart/2005/8/layout/process5"/>
    <dgm:cxn modelId="{1F926195-3ECF-4519-B022-A0D4D9051757}" type="presParOf" srcId="{264CFC12-782C-458D-9C6D-1A5C704C8AAC}" destId="{3E91E7B2-B94D-4836-A047-21A8F5AB0E57}" srcOrd="5" destOrd="0" presId="urn:microsoft.com/office/officeart/2005/8/layout/process5"/>
    <dgm:cxn modelId="{78DF2B51-7497-40DD-9D80-FFDF4229C8F3}" type="presParOf" srcId="{3E91E7B2-B94D-4836-A047-21A8F5AB0E57}" destId="{E236542B-4D61-46E6-AEF0-F2D45AC63DC8}" srcOrd="0" destOrd="0" presId="urn:microsoft.com/office/officeart/2005/8/layout/process5"/>
    <dgm:cxn modelId="{3C304D13-2ACA-461D-98FF-C4F19BFB5F50}" type="presParOf" srcId="{264CFC12-782C-458D-9C6D-1A5C704C8AAC}" destId="{075D0839-528B-4B0F-84B4-175257F2A9CD}" srcOrd="6" destOrd="0" presId="urn:microsoft.com/office/officeart/2005/8/layout/process5"/>
    <dgm:cxn modelId="{4ED4D99D-E15D-41C3-A138-8269001A91A0}" type="presParOf" srcId="{264CFC12-782C-458D-9C6D-1A5C704C8AAC}" destId="{1E04C35F-6326-4F79-9857-9D5042B5F963}" srcOrd="7" destOrd="0" presId="urn:microsoft.com/office/officeart/2005/8/layout/process5"/>
    <dgm:cxn modelId="{0E2779CE-C883-43C8-908B-9D505573A82C}" type="presParOf" srcId="{1E04C35F-6326-4F79-9857-9D5042B5F963}" destId="{F17F8262-A200-45F3-83AC-7D661259BA8C}" srcOrd="0" destOrd="0" presId="urn:microsoft.com/office/officeart/2005/8/layout/process5"/>
    <dgm:cxn modelId="{602F84F4-1458-499E-AF69-FB403EB813BF}" type="presParOf" srcId="{264CFC12-782C-458D-9C6D-1A5C704C8AAC}" destId="{0E7B123E-A4E7-4A5B-9547-E117788F0548}" srcOrd="8" destOrd="0" presId="urn:microsoft.com/office/officeart/2005/8/layout/process5"/>
    <dgm:cxn modelId="{F5B6D673-5B87-411C-BFEB-5F5F471FBCB8}" type="presParOf" srcId="{264CFC12-782C-458D-9C6D-1A5C704C8AAC}" destId="{8E7360AA-63EE-4EE0-BD4F-6C011522A1FB}" srcOrd="9" destOrd="0" presId="urn:microsoft.com/office/officeart/2005/8/layout/process5"/>
    <dgm:cxn modelId="{8B5BB35E-86E1-44C3-9E30-A3CFB6473704}" type="presParOf" srcId="{8E7360AA-63EE-4EE0-BD4F-6C011522A1FB}" destId="{8F326E0D-26FC-4CD5-8078-D87E61D8E4D9}" srcOrd="0" destOrd="0" presId="urn:microsoft.com/office/officeart/2005/8/layout/process5"/>
    <dgm:cxn modelId="{759BD575-5EF2-47D8-A032-1F790B5A3381}" type="presParOf" srcId="{264CFC12-782C-458D-9C6D-1A5C704C8AAC}" destId="{EE4DFDC9-0EF9-460E-BAB2-6015AB98DDFE}" srcOrd="10" destOrd="0" presId="urn:microsoft.com/office/officeart/2005/8/layout/process5"/>
    <dgm:cxn modelId="{1786F1CD-582E-486B-90A2-EE6285EE6236}" type="presParOf" srcId="{264CFC12-782C-458D-9C6D-1A5C704C8AAC}" destId="{71A58AF6-2F2C-44D5-B118-1FEC9D869D96}" srcOrd="11" destOrd="0" presId="urn:microsoft.com/office/officeart/2005/8/layout/process5"/>
    <dgm:cxn modelId="{60E1A796-C1C1-4538-875B-2F431B0058BF}" type="presParOf" srcId="{71A58AF6-2F2C-44D5-B118-1FEC9D869D96}" destId="{29C87C99-4E71-4A95-AD61-12D888DB7C44}" srcOrd="0" destOrd="0" presId="urn:microsoft.com/office/officeart/2005/8/layout/process5"/>
    <dgm:cxn modelId="{8CA7C917-C118-46C9-AA26-B4BF69E1E519}" type="presParOf" srcId="{264CFC12-782C-458D-9C6D-1A5C704C8AAC}" destId="{CBF17B0B-9654-401B-86F6-77B6D862D1C7}"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3C8506-3A79-48EA-9CB1-C92040AFC8D8}" type="doc">
      <dgm:prSet loTypeId="urn:microsoft.com/office/officeart/2005/8/layout/chevron1" loCatId="process" qsTypeId="urn:microsoft.com/office/officeart/2005/8/quickstyle/simple1#2" qsCatId="simple" csTypeId="urn:microsoft.com/office/officeart/2005/8/colors/colorful5#2" csCatId="colorful" phldr="1"/>
      <dgm:spPr/>
    </dgm:pt>
    <dgm:pt modelId="{4A5B5C2C-DEED-4435-BF16-586CA74B78F2}">
      <dgm:prSet phldrT="[文本]" custT="1"/>
      <dgm:spPr>
        <a:xfrm>
          <a:off x="4123" y="0"/>
          <a:ext cx="2400248" cy="564810"/>
        </a:xfrm>
        <a:prstGeom prst="chevron">
          <a:avLst/>
        </a:prstGeom>
        <a:solidFill>
          <a:srgbClr val="009BD2"/>
        </a:solidFill>
        <a:ln w="25400" cap="flat" cmpd="sng" algn="ctr">
          <a:noFill/>
          <a:prstDash val="solid"/>
        </a:ln>
        <a:effectLst/>
      </dgm:spPr>
      <dgm:t>
        <a:bodyPr/>
        <a:lstStyle/>
        <a:p>
          <a:r>
            <a:rPr lang="zh-CN" altLang="en-US" sz="1800" b="0" dirty="0" smtClean="0">
              <a:solidFill>
                <a:sysClr val="window" lastClr="FFFFFF"/>
              </a:solidFill>
              <a:latin typeface="微软雅黑" panose="020B0503020204020204" pitchFamily="34" charset="-122"/>
              <a:ea typeface="微软雅黑" panose="020B0503020204020204" pitchFamily="34" charset="-122"/>
              <a:cs typeface="+mn-cs"/>
            </a:rPr>
            <a:t>人才培养定位</a:t>
          </a:r>
          <a:endParaRPr lang="zh-CN" altLang="en-US" sz="1800" b="0" dirty="0">
            <a:solidFill>
              <a:sysClr val="window" lastClr="FFFFFF"/>
            </a:solidFill>
            <a:latin typeface="微软雅黑" panose="020B0503020204020204" pitchFamily="34" charset="-122"/>
            <a:ea typeface="微软雅黑" panose="020B0503020204020204" pitchFamily="34" charset="-122"/>
            <a:cs typeface="+mn-cs"/>
          </a:endParaRPr>
        </a:p>
      </dgm:t>
    </dgm:pt>
    <dgm:pt modelId="{848AC249-0C6A-46F8-98A1-2E73FD0C05A0}" type="parTrans" cxnId="{A70B2410-87F4-45D5-816F-D130B3A45829}">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31396E72-883F-432A-83B9-025EC912C662}" type="sibTrans" cxnId="{A70B2410-87F4-45D5-816F-D130B3A45829}">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0C5B4848-2540-4F8F-84F9-E646506643D0}">
      <dgm:prSet phldrT="[文本]" custT="1"/>
      <dgm:spPr>
        <a:xfrm>
          <a:off x="2164346" y="0"/>
          <a:ext cx="2400248" cy="564810"/>
        </a:xfrm>
        <a:prstGeom prst="chevron">
          <a:avLst/>
        </a:prstGeom>
        <a:solidFill>
          <a:srgbClr val="4F81BD"/>
        </a:solidFill>
        <a:ln w="25400" cap="flat" cmpd="sng" algn="ctr">
          <a:noFill/>
          <a:prstDash val="solid"/>
        </a:ln>
        <a:effectLst/>
      </dgm:spPr>
      <dgm:t>
        <a:bodyPr/>
        <a:lstStyle/>
        <a:p>
          <a:r>
            <a:rPr lang="zh-CN" altLang="en-US" sz="1800" b="0" dirty="0" smtClean="0">
              <a:solidFill>
                <a:sysClr val="window" lastClr="FFFFFF"/>
              </a:solidFill>
              <a:latin typeface="微软雅黑" panose="020B0503020204020204" pitchFamily="34" charset="-122"/>
              <a:ea typeface="微软雅黑" panose="020B0503020204020204" pitchFamily="34" charset="-122"/>
              <a:cs typeface="+mn-cs"/>
            </a:rPr>
            <a:t>能力要素分析</a:t>
          </a:r>
          <a:endParaRPr lang="zh-CN" altLang="en-US" sz="1800" b="0" dirty="0">
            <a:solidFill>
              <a:sysClr val="window" lastClr="FFFFFF"/>
            </a:solidFill>
            <a:latin typeface="微软雅黑" panose="020B0503020204020204" pitchFamily="34" charset="-122"/>
            <a:ea typeface="微软雅黑" panose="020B0503020204020204" pitchFamily="34" charset="-122"/>
            <a:cs typeface="+mn-cs"/>
          </a:endParaRPr>
        </a:p>
      </dgm:t>
    </dgm:pt>
    <dgm:pt modelId="{50DE2952-1508-43AD-818C-A38959A3B0F1}" type="parTrans" cxnId="{0BC4979E-EDAA-4F59-B911-ABC3DEE1817A}">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915F4D13-9591-4C24-B8BE-F0DAC4F44B90}" type="sibTrans" cxnId="{0BC4979E-EDAA-4F59-B911-ABC3DEE1817A}">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C8302F1B-D0C8-4187-B669-D94D61D5346D}">
      <dgm:prSet phldrT="[文本]" custT="1"/>
      <dgm:spPr>
        <a:xfrm>
          <a:off x="4324570" y="0"/>
          <a:ext cx="2400248" cy="564810"/>
        </a:xfrm>
        <a:prstGeom prst="chevron">
          <a:avLst/>
        </a:prstGeom>
        <a:solidFill>
          <a:srgbClr val="4BACC6"/>
        </a:solidFill>
        <a:ln w="25400" cap="flat" cmpd="sng" algn="ctr">
          <a:noFill/>
          <a:prstDash val="solid"/>
        </a:ln>
        <a:effectLst/>
      </dgm:spPr>
      <dgm:t>
        <a:bodyPr/>
        <a:lstStyle/>
        <a:p>
          <a:r>
            <a:rPr lang="zh-CN" altLang="en-US" sz="1800" b="0" dirty="0" smtClean="0">
              <a:solidFill>
                <a:sysClr val="window" lastClr="FFFFFF"/>
              </a:solidFill>
              <a:latin typeface="微软雅黑" panose="020B0503020204020204" pitchFamily="34" charset="-122"/>
              <a:ea typeface="微软雅黑" panose="020B0503020204020204" pitchFamily="34" charset="-122"/>
              <a:cs typeface="+mn-cs"/>
            </a:rPr>
            <a:t>知识体系构建</a:t>
          </a:r>
          <a:endParaRPr lang="zh-CN" altLang="en-US" sz="1800" b="0" dirty="0">
            <a:solidFill>
              <a:sysClr val="window" lastClr="FFFFFF"/>
            </a:solidFill>
            <a:latin typeface="微软雅黑" panose="020B0503020204020204" pitchFamily="34" charset="-122"/>
            <a:ea typeface="微软雅黑" panose="020B0503020204020204" pitchFamily="34" charset="-122"/>
            <a:cs typeface="+mn-cs"/>
          </a:endParaRPr>
        </a:p>
      </dgm:t>
    </dgm:pt>
    <dgm:pt modelId="{298AEE0B-49AE-4DF1-B34D-011561304B89}" type="parTrans" cxnId="{35468A2F-482B-450C-96BE-4ED490F9B44C}">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B8F8068B-AE70-4F10-AAE4-2842FE68E6CF}" type="sibTrans" cxnId="{35468A2F-482B-450C-96BE-4ED490F9B44C}">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1B0A1C57-63E3-4B58-B12A-4E99DFE94901}">
      <dgm:prSet phldrT="[文本]" custT="1"/>
      <dgm:spPr>
        <a:xfrm>
          <a:off x="6484793" y="0"/>
          <a:ext cx="2400248" cy="564810"/>
        </a:xfrm>
        <a:prstGeom prst="chevron">
          <a:avLst/>
        </a:prstGeom>
        <a:solidFill>
          <a:srgbClr val="4BACC6">
            <a:lumMod val="75000"/>
          </a:srgbClr>
        </a:solidFill>
        <a:ln w="25400" cap="flat" cmpd="sng" algn="ctr">
          <a:noFill/>
          <a:prstDash val="solid"/>
        </a:ln>
        <a:effectLst/>
      </dgm:spPr>
      <dgm:t>
        <a:bodyPr/>
        <a:lstStyle/>
        <a:p>
          <a:r>
            <a:rPr lang="zh-CN" altLang="en-US" sz="1800" b="0" dirty="0" smtClean="0">
              <a:solidFill>
                <a:sysClr val="window" lastClr="FFFFFF"/>
              </a:solidFill>
              <a:latin typeface="微软雅黑" panose="020B0503020204020204" pitchFamily="34" charset="-122"/>
              <a:ea typeface="微软雅黑" panose="020B0503020204020204" pitchFamily="34" charset="-122"/>
              <a:cs typeface="+mn-cs"/>
            </a:rPr>
            <a:t>课程设置</a:t>
          </a:r>
          <a:endParaRPr lang="zh-CN" altLang="en-US" sz="1800" b="0" dirty="0">
            <a:solidFill>
              <a:sysClr val="window" lastClr="FFFFFF"/>
            </a:solidFill>
            <a:latin typeface="微软雅黑" panose="020B0503020204020204" pitchFamily="34" charset="-122"/>
            <a:ea typeface="微软雅黑" panose="020B0503020204020204" pitchFamily="34" charset="-122"/>
            <a:cs typeface="+mn-cs"/>
          </a:endParaRPr>
        </a:p>
      </dgm:t>
    </dgm:pt>
    <dgm:pt modelId="{D17AC51E-15A1-4EAA-B415-EE2202966E60}" type="parTrans" cxnId="{8E0E7CD9-7C45-4844-B6DB-A9B40B846883}">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9DF24FD3-212F-4FF1-B80F-AB1E093234FC}" type="sibTrans" cxnId="{8E0E7CD9-7C45-4844-B6DB-A9B40B846883}">
      <dgm:prSet/>
      <dgm:spPr/>
      <dgm:t>
        <a:bodyPr/>
        <a:lstStyle/>
        <a:p>
          <a:endParaRPr lang="zh-CN" altLang="en-US" sz="1800" b="0">
            <a:latin typeface="微软雅黑" panose="020B0503020204020204" pitchFamily="34" charset="-122"/>
            <a:ea typeface="微软雅黑" panose="020B0503020204020204" pitchFamily="34" charset="-122"/>
          </a:endParaRPr>
        </a:p>
      </dgm:t>
    </dgm:pt>
    <dgm:pt modelId="{2EEA9EE5-3AAA-4210-99C9-96C7820A9EC5}" type="pres">
      <dgm:prSet presAssocID="{993C8506-3A79-48EA-9CB1-C92040AFC8D8}" presName="Name0" presStyleCnt="0">
        <dgm:presLayoutVars>
          <dgm:dir/>
          <dgm:animLvl val="lvl"/>
          <dgm:resizeHandles val="exact"/>
        </dgm:presLayoutVars>
      </dgm:prSet>
      <dgm:spPr/>
    </dgm:pt>
    <dgm:pt modelId="{B03E39C0-5E92-4096-80ED-1C2FF822085D}" type="pres">
      <dgm:prSet presAssocID="{4A5B5C2C-DEED-4435-BF16-586CA74B78F2}" presName="parTxOnly" presStyleLbl="node1" presStyleIdx="0" presStyleCnt="4">
        <dgm:presLayoutVars>
          <dgm:chMax val="0"/>
          <dgm:chPref val="0"/>
          <dgm:bulletEnabled val="1"/>
        </dgm:presLayoutVars>
      </dgm:prSet>
      <dgm:spPr/>
      <dgm:t>
        <a:bodyPr/>
        <a:lstStyle/>
        <a:p>
          <a:endParaRPr lang="zh-CN" altLang="en-US"/>
        </a:p>
      </dgm:t>
    </dgm:pt>
    <dgm:pt modelId="{3360DD11-2007-468A-A396-B00AC41932E9}" type="pres">
      <dgm:prSet presAssocID="{31396E72-883F-432A-83B9-025EC912C662}" presName="parTxOnlySpace" presStyleCnt="0"/>
      <dgm:spPr/>
    </dgm:pt>
    <dgm:pt modelId="{0ECC150B-BC13-41C4-99A7-D0579C1BA342}" type="pres">
      <dgm:prSet presAssocID="{0C5B4848-2540-4F8F-84F9-E646506643D0}" presName="parTxOnly" presStyleLbl="node1" presStyleIdx="1" presStyleCnt="4">
        <dgm:presLayoutVars>
          <dgm:chMax val="0"/>
          <dgm:chPref val="0"/>
          <dgm:bulletEnabled val="1"/>
        </dgm:presLayoutVars>
      </dgm:prSet>
      <dgm:spPr/>
      <dgm:t>
        <a:bodyPr/>
        <a:lstStyle/>
        <a:p>
          <a:endParaRPr lang="zh-CN" altLang="en-US"/>
        </a:p>
      </dgm:t>
    </dgm:pt>
    <dgm:pt modelId="{C415B0DF-19DD-40C1-A145-FC3A63A11224}" type="pres">
      <dgm:prSet presAssocID="{915F4D13-9591-4C24-B8BE-F0DAC4F44B90}" presName="parTxOnlySpace" presStyleCnt="0"/>
      <dgm:spPr/>
    </dgm:pt>
    <dgm:pt modelId="{9CB697FC-40C9-42A1-9709-D49B79356EC3}" type="pres">
      <dgm:prSet presAssocID="{C8302F1B-D0C8-4187-B669-D94D61D5346D}" presName="parTxOnly" presStyleLbl="node1" presStyleIdx="2" presStyleCnt="4">
        <dgm:presLayoutVars>
          <dgm:chMax val="0"/>
          <dgm:chPref val="0"/>
          <dgm:bulletEnabled val="1"/>
        </dgm:presLayoutVars>
      </dgm:prSet>
      <dgm:spPr/>
      <dgm:t>
        <a:bodyPr/>
        <a:lstStyle/>
        <a:p>
          <a:endParaRPr lang="zh-CN" altLang="en-US"/>
        </a:p>
      </dgm:t>
    </dgm:pt>
    <dgm:pt modelId="{CA359D03-B69C-4887-BD52-B7B78B24910A}" type="pres">
      <dgm:prSet presAssocID="{B8F8068B-AE70-4F10-AAE4-2842FE68E6CF}" presName="parTxOnlySpace" presStyleCnt="0"/>
      <dgm:spPr/>
    </dgm:pt>
    <dgm:pt modelId="{A0150D4D-9BC0-4FE4-A320-0D824E37F13B}" type="pres">
      <dgm:prSet presAssocID="{1B0A1C57-63E3-4B58-B12A-4E99DFE94901}" presName="parTxOnly" presStyleLbl="node1" presStyleIdx="3" presStyleCnt="4">
        <dgm:presLayoutVars>
          <dgm:chMax val="0"/>
          <dgm:chPref val="0"/>
          <dgm:bulletEnabled val="1"/>
        </dgm:presLayoutVars>
      </dgm:prSet>
      <dgm:spPr/>
      <dgm:t>
        <a:bodyPr/>
        <a:lstStyle/>
        <a:p>
          <a:endParaRPr lang="zh-CN" altLang="en-US"/>
        </a:p>
      </dgm:t>
    </dgm:pt>
  </dgm:ptLst>
  <dgm:cxnLst>
    <dgm:cxn modelId="{A70B2410-87F4-45D5-816F-D130B3A45829}" srcId="{993C8506-3A79-48EA-9CB1-C92040AFC8D8}" destId="{4A5B5C2C-DEED-4435-BF16-586CA74B78F2}" srcOrd="0" destOrd="0" parTransId="{848AC249-0C6A-46F8-98A1-2E73FD0C05A0}" sibTransId="{31396E72-883F-432A-83B9-025EC912C662}"/>
    <dgm:cxn modelId="{8E0E7CD9-7C45-4844-B6DB-A9B40B846883}" srcId="{993C8506-3A79-48EA-9CB1-C92040AFC8D8}" destId="{1B0A1C57-63E3-4B58-B12A-4E99DFE94901}" srcOrd="3" destOrd="0" parTransId="{D17AC51E-15A1-4EAA-B415-EE2202966E60}" sibTransId="{9DF24FD3-212F-4FF1-B80F-AB1E093234FC}"/>
    <dgm:cxn modelId="{10175333-4EDC-4CF2-8D8B-0B6BE53C43C9}" type="presOf" srcId="{1B0A1C57-63E3-4B58-B12A-4E99DFE94901}" destId="{A0150D4D-9BC0-4FE4-A320-0D824E37F13B}" srcOrd="0" destOrd="0" presId="urn:microsoft.com/office/officeart/2005/8/layout/chevron1"/>
    <dgm:cxn modelId="{A890194D-0F2E-4AB7-9C97-0B432CF82CD5}" type="presOf" srcId="{C8302F1B-D0C8-4187-B669-D94D61D5346D}" destId="{9CB697FC-40C9-42A1-9709-D49B79356EC3}" srcOrd="0" destOrd="0" presId="urn:microsoft.com/office/officeart/2005/8/layout/chevron1"/>
    <dgm:cxn modelId="{4E1E8DEC-EE08-41DF-BF9F-8054245747F0}" type="presOf" srcId="{993C8506-3A79-48EA-9CB1-C92040AFC8D8}" destId="{2EEA9EE5-3AAA-4210-99C9-96C7820A9EC5}" srcOrd="0" destOrd="0" presId="urn:microsoft.com/office/officeart/2005/8/layout/chevron1"/>
    <dgm:cxn modelId="{D4B11406-96BF-42AE-9223-1DC893A4FA5A}" type="presOf" srcId="{0C5B4848-2540-4F8F-84F9-E646506643D0}" destId="{0ECC150B-BC13-41C4-99A7-D0579C1BA342}" srcOrd="0" destOrd="0" presId="urn:microsoft.com/office/officeart/2005/8/layout/chevron1"/>
    <dgm:cxn modelId="{35468A2F-482B-450C-96BE-4ED490F9B44C}" srcId="{993C8506-3A79-48EA-9CB1-C92040AFC8D8}" destId="{C8302F1B-D0C8-4187-B669-D94D61D5346D}" srcOrd="2" destOrd="0" parTransId="{298AEE0B-49AE-4DF1-B34D-011561304B89}" sibTransId="{B8F8068B-AE70-4F10-AAE4-2842FE68E6CF}"/>
    <dgm:cxn modelId="{B03527BE-2063-44D5-8D9D-48C294197043}" type="presOf" srcId="{4A5B5C2C-DEED-4435-BF16-586CA74B78F2}" destId="{B03E39C0-5E92-4096-80ED-1C2FF822085D}" srcOrd="0" destOrd="0" presId="urn:microsoft.com/office/officeart/2005/8/layout/chevron1"/>
    <dgm:cxn modelId="{0BC4979E-EDAA-4F59-B911-ABC3DEE1817A}" srcId="{993C8506-3A79-48EA-9CB1-C92040AFC8D8}" destId="{0C5B4848-2540-4F8F-84F9-E646506643D0}" srcOrd="1" destOrd="0" parTransId="{50DE2952-1508-43AD-818C-A38959A3B0F1}" sibTransId="{915F4D13-9591-4C24-B8BE-F0DAC4F44B90}"/>
    <dgm:cxn modelId="{71044D6D-37D6-407D-BAFF-EE181B7BF0F4}" type="presParOf" srcId="{2EEA9EE5-3AAA-4210-99C9-96C7820A9EC5}" destId="{B03E39C0-5E92-4096-80ED-1C2FF822085D}" srcOrd="0" destOrd="0" presId="urn:microsoft.com/office/officeart/2005/8/layout/chevron1"/>
    <dgm:cxn modelId="{7BCCBDB4-8466-44DE-A4BF-250859E8B17F}" type="presParOf" srcId="{2EEA9EE5-3AAA-4210-99C9-96C7820A9EC5}" destId="{3360DD11-2007-468A-A396-B00AC41932E9}" srcOrd="1" destOrd="0" presId="urn:microsoft.com/office/officeart/2005/8/layout/chevron1"/>
    <dgm:cxn modelId="{4FC47398-0A7F-4FE2-9A90-2C95425D1DB5}" type="presParOf" srcId="{2EEA9EE5-3AAA-4210-99C9-96C7820A9EC5}" destId="{0ECC150B-BC13-41C4-99A7-D0579C1BA342}" srcOrd="2" destOrd="0" presId="urn:microsoft.com/office/officeart/2005/8/layout/chevron1"/>
    <dgm:cxn modelId="{4DD6FA44-D84A-4BDA-88F6-00B4CB5FB073}" type="presParOf" srcId="{2EEA9EE5-3AAA-4210-99C9-96C7820A9EC5}" destId="{C415B0DF-19DD-40C1-A145-FC3A63A11224}" srcOrd="3" destOrd="0" presId="urn:microsoft.com/office/officeart/2005/8/layout/chevron1"/>
    <dgm:cxn modelId="{F5762BF2-8FE9-49D6-A329-5EBF6AB8FDFD}" type="presParOf" srcId="{2EEA9EE5-3AAA-4210-99C9-96C7820A9EC5}" destId="{9CB697FC-40C9-42A1-9709-D49B79356EC3}" srcOrd="4" destOrd="0" presId="urn:microsoft.com/office/officeart/2005/8/layout/chevron1"/>
    <dgm:cxn modelId="{CDDF2558-77D5-4C5A-BE37-C914AB8D072D}" type="presParOf" srcId="{2EEA9EE5-3AAA-4210-99C9-96C7820A9EC5}" destId="{CA359D03-B69C-4887-BD52-B7B78B24910A}" srcOrd="5" destOrd="0" presId="urn:microsoft.com/office/officeart/2005/8/layout/chevron1"/>
    <dgm:cxn modelId="{55B66050-B0A8-4711-A424-609B8BF01B9C}" type="presParOf" srcId="{2EEA9EE5-3AAA-4210-99C9-96C7820A9EC5}" destId="{A0150D4D-9BC0-4FE4-A320-0D824E37F13B}"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832996-4325-402F-95EA-27967795C3EC}" type="doc">
      <dgm:prSet loTypeId="urn:microsoft.com/office/officeart/2005/8/layout/cycle4#1" loCatId="relationship" qsTypeId="urn:microsoft.com/office/officeart/2005/8/quickstyle/simple1" qsCatId="simple" csTypeId="urn:microsoft.com/office/officeart/2005/8/colors/accent6_5" csCatId="accent6" phldr="1"/>
      <dgm:spPr/>
      <dgm:t>
        <a:bodyPr/>
        <a:lstStyle/>
        <a:p>
          <a:endParaRPr lang="zh-CN" altLang="en-US"/>
        </a:p>
      </dgm:t>
    </dgm:pt>
    <dgm:pt modelId="{1B7F5D69-0EC4-4387-8A6B-C31513ED5A9F}">
      <dgm:prSet phldrT="[文本]"/>
      <dgm:spPr>
        <a:xfrm>
          <a:off x="801142" y="155723"/>
          <a:ext cx="1129950" cy="1115995"/>
        </a:xfrm>
        <a:solidFill>
          <a:srgbClr val="0070C0"/>
        </a:solidFill>
        <a:ln w="25400" cap="flat" cmpd="sng" algn="ctr">
          <a:solidFill>
            <a:sysClr val="window" lastClr="FFFFFF">
              <a:hueOff val="0"/>
              <a:satOff val="0"/>
              <a:lumOff val="0"/>
              <a:alphaOff val="0"/>
            </a:sysClr>
          </a:solidFill>
          <a:prstDash val="solid"/>
        </a:ln>
        <a:effectLst/>
      </dgm:spPr>
      <dgm:t>
        <a:bodyPr/>
        <a:lstStyle/>
        <a:p>
          <a:r>
            <a:rPr lang="zh-CN" altLang="en-US" b="1" dirty="0" smtClean="0">
              <a:solidFill>
                <a:sysClr val="window" lastClr="FFFFFF"/>
              </a:solidFill>
              <a:latin typeface="微软雅黑" pitchFamily="34" charset="-122"/>
              <a:ea typeface="微软雅黑" pitchFamily="34" charset="-122"/>
              <a:cs typeface="+mn-cs"/>
            </a:rPr>
            <a:t>理论教学</a:t>
          </a:r>
          <a:endParaRPr lang="zh-CN" altLang="en-US" b="1" dirty="0">
            <a:solidFill>
              <a:sysClr val="window" lastClr="FFFFFF"/>
            </a:solidFill>
            <a:latin typeface="微软雅黑" pitchFamily="34" charset="-122"/>
            <a:ea typeface="微软雅黑" pitchFamily="34" charset="-122"/>
            <a:cs typeface="+mn-cs"/>
          </a:endParaRPr>
        </a:p>
      </dgm:t>
    </dgm:pt>
    <dgm:pt modelId="{CF60E193-1709-40FA-9022-09CEB94B2C42}" type="parTrans" cxnId="{9087F170-6B4C-45C3-9594-1ACDE1B77576}">
      <dgm:prSet/>
      <dgm:spPr/>
      <dgm:t>
        <a:bodyPr/>
        <a:lstStyle/>
        <a:p>
          <a:endParaRPr lang="zh-CN" altLang="en-US"/>
        </a:p>
      </dgm:t>
    </dgm:pt>
    <dgm:pt modelId="{EA7E07E5-C463-4354-8E2C-1F337157BFC2}" type="sibTrans" cxnId="{9087F170-6B4C-45C3-9594-1ACDE1B77576}">
      <dgm:prSet/>
      <dgm:spPr/>
      <dgm:t>
        <a:bodyPr/>
        <a:lstStyle/>
        <a:p>
          <a:endParaRPr lang="zh-CN" altLang="en-US"/>
        </a:p>
      </dgm:t>
    </dgm:pt>
    <dgm:pt modelId="{010487A0-BDF3-49DD-94E0-56E08A7F6B85}">
      <dgm:prSet phldrT="[文本]" custT="1"/>
      <dgm:spPr>
        <a:xfrm>
          <a:off x="293528" y="57531"/>
          <a:ext cx="1223994" cy="720003"/>
        </a:xfrm>
        <a:solidFill>
          <a:sysClr val="window" lastClr="FFFFFF">
            <a:alpha val="90000"/>
            <a:hueOff val="0"/>
            <a:satOff val="0"/>
            <a:lumOff val="0"/>
            <a:alphaOff val="0"/>
          </a:sysClr>
        </a:solidFill>
        <a:ln w="25400" cap="flat" cmpd="sng" algn="ctr">
          <a:solidFill>
            <a:srgbClr val="0070C0">
              <a:alpha val="90000"/>
            </a:srgbClr>
          </a:solidFill>
          <a:prstDash val="solid"/>
        </a:ln>
        <a:effectLst/>
      </dgm:spPr>
      <dgm:t>
        <a:bodyPr/>
        <a:lstStyle/>
        <a:p>
          <a:r>
            <a:rPr lang="zh-CN" altLang="en-US" sz="1000" dirty="0" smtClean="0">
              <a:solidFill>
                <a:sysClr val="windowText" lastClr="000000">
                  <a:hueOff val="0"/>
                  <a:satOff val="0"/>
                  <a:lumOff val="0"/>
                  <a:alphaOff val="0"/>
                </a:sysClr>
              </a:solidFill>
              <a:latin typeface="微软雅黑" pitchFamily="34" charset="-122"/>
              <a:ea typeface="微软雅黑" pitchFamily="34" charset="-122"/>
              <a:cs typeface="+mn-cs"/>
            </a:rPr>
            <a:t>教学质量提升“易”课程包</a:t>
          </a:r>
          <a:endParaRPr lang="zh-CN" altLang="en-US" sz="10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D3761181-AB01-4B70-BCC7-EDAE41A683E6}" type="parTrans" cxnId="{4B2F6166-BEC6-4489-8365-0B96F1CF2015}">
      <dgm:prSet/>
      <dgm:spPr/>
      <dgm:t>
        <a:bodyPr/>
        <a:lstStyle/>
        <a:p>
          <a:endParaRPr lang="zh-CN" altLang="en-US"/>
        </a:p>
      </dgm:t>
    </dgm:pt>
    <dgm:pt modelId="{9D3D0332-2601-42B7-AD64-BB328172D6A7}" type="sibTrans" cxnId="{4B2F6166-BEC6-4489-8365-0B96F1CF2015}">
      <dgm:prSet/>
      <dgm:spPr/>
      <dgm:t>
        <a:bodyPr/>
        <a:lstStyle/>
        <a:p>
          <a:endParaRPr lang="zh-CN" altLang="en-US"/>
        </a:p>
      </dgm:t>
    </dgm:pt>
    <dgm:pt modelId="{8CCEEEFF-5447-4A81-8446-4A12E0B080CF}">
      <dgm:prSet phldrT="[文本]"/>
      <dgm:spPr>
        <a:xfrm rot="5400000">
          <a:off x="1990262" y="148746"/>
          <a:ext cx="1115995" cy="1129950"/>
        </a:xfrm>
        <a:solidFill>
          <a:srgbClr val="0070C0"/>
        </a:solidFill>
        <a:ln w="25400" cap="flat" cmpd="sng" algn="ctr">
          <a:solidFill>
            <a:sysClr val="window" lastClr="FFFFFF">
              <a:hueOff val="0"/>
              <a:satOff val="0"/>
              <a:lumOff val="0"/>
              <a:alphaOff val="0"/>
            </a:sysClr>
          </a:solidFill>
          <a:prstDash val="solid"/>
        </a:ln>
        <a:effectLst/>
      </dgm:spPr>
      <dgm:t>
        <a:bodyPr/>
        <a:lstStyle/>
        <a:p>
          <a:r>
            <a:rPr lang="zh-CN" altLang="en-US" b="1" smtClean="0">
              <a:solidFill>
                <a:sysClr val="window" lastClr="FFFFFF"/>
              </a:solidFill>
              <a:latin typeface="微软雅黑" pitchFamily="34" charset="-122"/>
              <a:ea typeface="微软雅黑" pitchFamily="34" charset="-122"/>
              <a:cs typeface="+mn-cs"/>
            </a:rPr>
            <a:t>实验教学</a:t>
          </a:r>
          <a:endParaRPr lang="zh-CN" altLang="en-US" b="1" dirty="0">
            <a:solidFill>
              <a:sysClr val="window" lastClr="FFFFFF"/>
            </a:solidFill>
            <a:latin typeface="微软雅黑" pitchFamily="34" charset="-122"/>
            <a:ea typeface="微软雅黑" pitchFamily="34" charset="-122"/>
            <a:cs typeface="+mn-cs"/>
          </a:endParaRPr>
        </a:p>
      </dgm:t>
    </dgm:pt>
    <dgm:pt modelId="{4DAE7F04-38B9-4A61-B039-C8443EBC9F06}" type="parTrans" cxnId="{CC36A76E-AB1B-4CBB-B94B-5882839F8B86}">
      <dgm:prSet/>
      <dgm:spPr/>
      <dgm:t>
        <a:bodyPr/>
        <a:lstStyle/>
        <a:p>
          <a:endParaRPr lang="zh-CN" altLang="en-US"/>
        </a:p>
      </dgm:t>
    </dgm:pt>
    <dgm:pt modelId="{160F2108-31C1-43F8-A833-3EEB8222ECA8}" type="sibTrans" cxnId="{CC36A76E-AB1B-4CBB-B94B-5882839F8B86}">
      <dgm:prSet/>
      <dgm:spPr/>
      <dgm:t>
        <a:bodyPr/>
        <a:lstStyle/>
        <a:p>
          <a:endParaRPr lang="zh-CN" altLang="en-US"/>
        </a:p>
      </dgm:t>
    </dgm:pt>
    <dgm:pt modelId="{A6255CA7-A804-4D7C-B061-8A6C282F81A9}">
      <dgm:prSet phldrT="[文本]"/>
      <dgm:spPr>
        <a:xfrm>
          <a:off x="2396854" y="57531"/>
          <a:ext cx="1223994" cy="720003"/>
        </a:xfrm>
        <a:solidFill>
          <a:sysClr val="window" lastClr="FFFFFF">
            <a:alpha val="90000"/>
            <a:hueOff val="0"/>
            <a:satOff val="0"/>
            <a:lumOff val="0"/>
            <a:alphaOff val="0"/>
          </a:sysClr>
        </a:solidFill>
        <a:ln w="25400" cap="flat" cmpd="sng" algn="ctr">
          <a:solidFill>
            <a:srgbClr val="0070C0">
              <a:alpha val="76667"/>
            </a:srgbClr>
          </a:solidFill>
          <a:prstDash val="solid"/>
        </a:ln>
        <a:effectLst/>
      </dgm:spPr>
      <dgm:t>
        <a:bodyPr/>
        <a:lstStyle/>
        <a:p>
          <a:r>
            <a:rPr lang="zh-CN" altLang="en-US" dirty="0" smtClean="0">
              <a:solidFill>
                <a:sysClr val="windowText" lastClr="000000">
                  <a:hueOff val="0"/>
                  <a:satOff val="0"/>
                  <a:lumOff val="0"/>
                  <a:alphaOff val="0"/>
                </a:sysClr>
              </a:solidFill>
              <a:latin typeface="微软雅黑" pitchFamily="34" charset="-122"/>
              <a:ea typeface="微软雅黑" pitchFamily="34" charset="-122"/>
              <a:cs typeface="+mn-cs"/>
            </a:rPr>
            <a:t>虚拟仿真实验教学平台</a:t>
          </a:r>
          <a:endParaRPr lang="zh-CN" altLang="en-US"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6B2C2393-02ED-4E48-AB7A-7A9C408A0ED9}" type="parTrans" cxnId="{336352E4-A196-4243-844B-73EE35C84F66}">
      <dgm:prSet/>
      <dgm:spPr/>
      <dgm:t>
        <a:bodyPr/>
        <a:lstStyle/>
        <a:p>
          <a:endParaRPr lang="zh-CN" altLang="en-US"/>
        </a:p>
      </dgm:t>
    </dgm:pt>
    <dgm:pt modelId="{A5398C05-1418-4A74-91C9-C6E347928706}" type="sibTrans" cxnId="{336352E4-A196-4243-844B-73EE35C84F66}">
      <dgm:prSet/>
      <dgm:spPr/>
      <dgm:t>
        <a:bodyPr/>
        <a:lstStyle/>
        <a:p>
          <a:endParaRPr lang="zh-CN" altLang="en-US"/>
        </a:p>
      </dgm:t>
    </dgm:pt>
    <dgm:pt modelId="{A39BA2D1-1B6D-4EF3-B879-845EF0681D8F}">
      <dgm:prSet phldrT="[文本]"/>
      <dgm:spPr>
        <a:xfrm rot="10800000">
          <a:off x="1983284" y="1337865"/>
          <a:ext cx="1129950" cy="1115995"/>
        </a:xfrm>
        <a:solidFill>
          <a:srgbClr val="0070C0"/>
        </a:solidFill>
        <a:ln w="25400" cap="flat" cmpd="sng" algn="ctr">
          <a:solidFill>
            <a:sysClr val="window" lastClr="FFFFFF">
              <a:hueOff val="0"/>
              <a:satOff val="0"/>
              <a:lumOff val="0"/>
              <a:alphaOff val="0"/>
            </a:sysClr>
          </a:solidFill>
          <a:prstDash val="solid"/>
        </a:ln>
        <a:effectLst/>
      </dgm:spPr>
      <dgm:t>
        <a:bodyPr/>
        <a:lstStyle/>
        <a:p>
          <a:r>
            <a:rPr lang="zh-CN" altLang="en-US" b="1" smtClean="0">
              <a:solidFill>
                <a:sysClr val="window" lastClr="FFFFFF"/>
              </a:solidFill>
              <a:latin typeface="微软雅黑" pitchFamily="34" charset="-122"/>
              <a:ea typeface="微软雅黑" pitchFamily="34" charset="-122"/>
              <a:cs typeface="+mn-cs"/>
            </a:rPr>
            <a:t>资源中心</a:t>
          </a:r>
          <a:endParaRPr lang="zh-CN" altLang="en-US" b="1" dirty="0">
            <a:solidFill>
              <a:sysClr val="window" lastClr="FFFFFF"/>
            </a:solidFill>
            <a:latin typeface="微软雅黑" pitchFamily="34" charset="-122"/>
            <a:ea typeface="微软雅黑" pitchFamily="34" charset="-122"/>
            <a:cs typeface="+mn-cs"/>
          </a:endParaRPr>
        </a:p>
      </dgm:t>
    </dgm:pt>
    <dgm:pt modelId="{3BD2DEC4-F8BC-4517-B758-289ECF2748EB}" type="parTrans" cxnId="{FF5CDA70-715A-4553-A975-9DCB40072E71}">
      <dgm:prSet/>
      <dgm:spPr/>
      <dgm:t>
        <a:bodyPr/>
        <a:lstStyle/>
        <a:p>
          <a:endParaRPr lang="zh-CN" altLang="en-US"/>
        </a:p>
      </dgm:t>
    </dgm:pt>
    <dgm:pt modelId="{66E32E66-007C-46B3-962F-ABDD2F8CE5F0}" type="sibTrans" cxnId="{FF5CDA70-715A-4553-A975-9DCB40072E71}">
      <dgm:prSet/>
      <dgm:spPr/>
      <dgm:t>
        <a:bodyPr/>
        <a:lstStyle/>
        <a:p>
          <a:endParaRPr lang="zh-CN" altLang="en-US"/>
        </a:p>
      </dgm:t>
    </dgm:pt>
    <dgm:pt modelId="{13FEF715-1696-40EA-9106-08E18E1B007E}">
      <dgm:prSet phldrT="[文本]"/>
      <dgm:spPr>
        <a:xfrm>
          <a:off x="2396854" y="1832049"/>
          <a:ext cx="1223994" cy="720003"/>
        </a:xfrm>
        <a:solidFill>
          <a:sysClr val="window" lastClr="FFFFFF">
            <a:alpha val="90000"/>
            <a:hueOff val="0"/>
            <a:satOff val="0"/>
            <a:lumOff val="0"/>
            <a:alphaOff val="0"/>
          </a:sysClr>
        </a:solidFill>
        <a:ln w="25400" cap="flat" cmpd="sng" algn="ctr">
          <a:solidFill>
            <a:srgbClr val="0070C0">
              <a:alpha val="63333"/>
            </a:srgbClr>
          </a:solidFill>
          <a:prstDash val="solid"/>
        </a:ln>
        <a:effectLst/>
      </dgm:spPr>
      <dgm:t>
        <a:bodyPr/>
        <a:lstStyle/>
        <a:p>
          <a:r>
            <a:rPr lang="zh-CN" altLang="en-US" dirty="0" smtClean="0">
              <a:solidFill>
                <a:sysClr val="windowText" lastClr="000000">
                  <a:hueOff val="0"/>
                  <a:satOff val="0"/>
                  <a:lumOff val="0"/>
                  <a:alphaOff val="0"/>
                </a:sysClr>
              </a:solidFill>
              <a:latin typeface="微软雅黑" pitchFamily="34" charset="-122"/>
              <a:ea typeface="微软雅黑" pitchFamily="34" charset="-122"/>
              <a:cs typeface="+mn-cs"/>
            </a:rPr>
            <a:t>教学资源数据中心</a:t>
          </a:r>
          <a:endParaRPr lang="zh-CN" altLang="en-US"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D10235EC-ECB0-493D-BC21-406693FA8A81}" type="parTrans" cxnId="{F284EC8D-ABD6-4196-91A8-7772B8887B77}">
      <dgm:prSet/>
      <dgm:spPr/>
      <dgm:t>
        <a:bodyPr/>
        <a:lstStyle/>
        <a:p>
          <a:endParaRPr lang="zh-CN" altLang="en-US"/>
        </a:p>
      </dgm:t>
    </dgm:pt>
    <dgm:pt modelId="{36EE72F0-3A7F-42BD-8EE8-F5BCDF3FE037}" type="sibTrans" cxnId="{F284EC8D-ABD6-4196-91A8-7772B8887B77}">
      <dgm:prSet/>
      <dgm:spPr/>
      <dgm:t>
        <a:bodyPr/>
        <a:lstStyle/>
        <a:p>
          <a:endParaRPr lang="zh-CN" altLang="en-US"/>
        </a:p>
      </dgm:t>
    </dgm:pt>
    <dgm:pt modelId="{264A83A6-5E52-4F42-8203-0EBEC2431653}">
      <dgm:prSet phldrT="[文本]"/>
      <dgm:spPr>
        <a:xfrm rot="16200000">
          <a:off x="808120" y="1330888"/>
          <a:ext cx="1115995" cy="1129950"/>
        </a:xfrm>
        <a:solidFill>
          <a:srgbClr val="0070C0"/>
        </a:solidFill>
        <a:ln w="25400" cap="flat" cmpd="sng" algn="ctr">
          <a:solidFill>
            <a:sysClr val="window" lastClr="FFFFFF">
              <a:hueOff val="0"/>
              <a:satOff val="0"/>
              <a:lumOff val="0"/>
              <a:alphaOff val="0"/>
            </a:sysClr>
          </a:solidFill>
          <a:prstDash val="solid"/>
        </a:ln>
        <a:effectLst/>
      </dgm:spPr>
      <dgm:t>
        <a:bodyPr/>
        <a:lstStyle/>
        <a:p>
          <a:r>
            <a:rPr lang="zh-CN" altLang="en-US" b="1" smtClean="0">
              <a:solidFill>
                <a:sysClr val="window" lastClr="FFFFFF"/>
              </a:solidFill>
              <a:latin typeface="微软雅黑" pitchFamily="34" charset="-122"/>
              <a:ea typeface="微软雅黑" pitchFamily="34" charset="-122"/>
              <a:cs typeface="+mn-cs"/>
            </a:rPr>
            <a:t>个性定制</a:t>
          </a:r>
          <a:endParaRPr lang="zh-CN" altLang="en-US" b="1" dirty="0">
            <a:solidFill>
              <a:sysClr val="window" lastClr="FFFFFF"/>
            </a:solidFill>
            <a:latin typeface="微软雅黑" pitchFamily="34" charset="-122"/>
            <a:ea typeface="微软雅黑" pitchFamily="34" charset="-122"/>
            <a:cs typeface="+mn-cs"/>
          </a:endParaRPr>
        </a:p>
      </dgm:t>
    </dgm:pt>
    <dgm:pt modelId="{AC28C7D7-CF0D-4B39-90E2-CB431512D262}" type="parTrans" cxnId="{205E7761-9CCF-4586-BD07-2C7380BD626E}">
      <dgm:prSet/>
      <dgm:spPr/>
      <dgm:t>
        <a:bodyPr/>
        <a:lstStyle/>
        <a:p>
          <a:endParaRPr lang="zh-CN" altLang="en-US"/>
        </a:p>
      </dgm:t>
    </dgm:pt>
    <dgm:pt modelId="{E1ED3DC7-C691-4E3C-A957-820CF8B20B25}" type="sibTrans" cxnId="{205E7761-9CCF-4586-BD07-2C7380BD626E}">
      <dgm:prSet/>
      <dgm:spPr/>
      <dgm:t>
        <a:bodyPr/>
        <a:lstStyle/>
        <a:p>
          <a:endParaRPr lang="zh-CN" altLang="en-US"/>
        </a:p>
      </dgm:t>
    </dgm:pt>
    <dgm:pt modelId="{FBA55A6C-AD3B-4486-8B72-DEA8814E0D99}">
      <dgm:prSet phldrT="[文本]"/>
      <dgm:spPr>
        <a:xfrm>
          <a:off x="293528" y="1832049"/>
          <a:ext cx="1223994" cy="720003"/>
        </a:xfrm>
        <a:solidFill>
          <a:sysClr val="window" lastClr="FFFFFF">
            <a:alpha val="90000"/>
            <a:hueOff val="0"/>
            <a:satOff val="0"/>
            <a:lumOff val="0"/>
            <a:alphaOff val="0"/>
          </a:sysClr>
        </a:solidFill>
        <a:ln w="25400" cap="flat" cmpd="sng" algn="ctr">
          <a:solidFill>
            <a:srgbClr val="0070C0">
              <a:alpha val="50000"/>
            </a:srgbClr>
          </a:solidFill>
          <a:prstDash val="solid"/>
        </a:ln>
        <a:effectLst/>
      </dgm:spPr>
      <dgm:t>
        <a:bodyPr/>
        <a:lstStyle/>
        <a:p>
          <a:r>
            <a:rPr lang="zh-CN" altLang="en-US" dirty="0" smtClean="0">
              <a:solidFill>
                <a:sysClr val="windowText" lastClr="000000">
                  <a:hueOff val="0"/>
                  <a:satOff val="0"/>
                  <a:lumOff val="0"/>
                  <a:alphaOff val="0"/>
                </a:sysClr>
              </a:solidFill>
              <a:latin typeface="微软雅黑" pitchFamily="34" charset="-122"/>
              <a:ea typeface="微软雅黑" pitchFamily="34" charset="-122"/>
              <a:cs typeface="+mn-cs"/>
            </a:rPr>
            <a:t>系列教辅资源专业制作</a:t>
          </a:r>
          <a:endParaRPr lang="zh-CN" altLang="en-US"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F3AEC5B0-F355-4617-B8B8-F9F782F9CE40}" type="parTrans" cxnId="{518B48FC-6A46-4C11-9D2B-B0250B6986C4}">
      <dgm:prSet/>
      <dgm:spPr/>
      <dgm:t>
        <a:bodyPr/>
        <a:lstStyle/>
        <a:p>
          <a:endParaRPr lang="zh-CN" altLang="en-US"/>
        </a:p>
      </dgm:t>
    </dgm:pt>
    <dgm:pt modelId="{FF3704A2-F126-4A16-898C-AF51E20D8167}" type="sibTrans" cxnId="{518B48FC-6A46-4C11-9D2B-B0250B6986C4}">
      <dgm:prSet/>
      <dgm:spPr/>
      <dgm:t>
        <a:bodyPr/>
        <a:lstStyle/>
        <a:p>
          <a:endParaRPr lang="zh-CN" altLang="en-US"/>
        </a:p>
      </dgm:t>
    </dgm:pt>
    <dgm:pt modelId="{AD29D868-16A6-40A5-BA3D-0A18C1762DB0}" type="pres">
      <dgm:prSet presAssocID="{B9832996-4325-402F-95EA-27967795C3EC}" presName="cycleMatrixDiagram" presStyleCnt="0">
        <dgm:presLayoutVars>
          <dgm:chMax val="1"/>
          <dgm:dir/>
          <dgm:animLvl val="lvl"/>
          <dgm:resizeHandles val="exact"/>
        </dgm:presLayoutVars>
      </dgm:prSet>
      <dgm:spPr/>
      <dgm:t>
        <a:bodyPr/>
        <a:lstStyle/>
        <a:p>
          <a:endParaRPr lang="zh-CN" altLang="en-US"/>
        </a:p>
      </dgm:t>
    </dgm:pt>
    <dgm:pt modelId="{2324E289-D15B-44A8-9235-0D842EB9C0E9}" type="pres">
      <dgm:prSet presAssocID="{B9832996-4325-402F-95EA-27967795C3EC}" presName="children" presStyleCnt="0"/>
      <dgm:spPr/>
      <dgm:t>
        <a:bodyPr/>
        <a:lstStyle/>
        <a:p>
          <a:endParaRPr lang="zh-CN" altLang="en-US"/>
        </a:p>
      </dgm:t>
    </dgm:pt>
    <dgm:pt modelId="{2204BF99-931C-4F05-B941-2830090B3E88}" type="pres">
      <dgm:prSet presAssocID="{B9832996-4325-402F-95EA-27967795C3EC}" presName="child1group" presStyleCnt="0"/>
      <dgm:spPr/>
      <dgm:t>
        <a:bodyPr/>
        <a:lstStyle/>
        <a:p>
          <a:endParaRPr lang="zh-CN" altLang="en-US"/>
        </a:p>
      </dgm:t>
    </dgm:pt>
    <dgm:pt modelId="{72937519-9131-47E3-AD72-84A0CA233683}" type="pres">
      <dgm:prSet presAssocID="{B9832996-4325-402F-95EA-27967795C3EC}" presName="child1" presStyleLbl="bgAcc1" presStyleIdx="0" presStyleCnt="4" custScaleX="94947" custScaleY="86221"/>
      <dgm:spPr>
        <a:prstGeom prst="roundRect">
          <a:avLst>
            <a:gd name="adj" fmla="val 10000"/>
          </a:avLst>
        </a:prstGeom>
      </dgm:spPr>
      <dgm:t>
        <a:bodyPr/>
        <a:lstStyle/>
        <a:p>
          <a:endParaRPr lang="zh-CN" altLang="en-US"/>
        </a:p>
      </dgm:t>
    </dgm:pt>
    <dgm:pt modelId="{27BD3769-78B1-44BF-9EF8-307E7C58CD44}" type="pres">
      <dgm:prSet presAssocID="{B9832996-4325-402F-95EA-27967795C3EC}" presName="child1Text" presStyleLbl="bgAcc1" presStyleIdx="0" presStyleCnt="4">
        <dgm:presLayoutVars>
          <dgm:bulletEnabled val="1"/>
        </dgm:presLayoutVars>
      </dgm:prSet>
      <dgm:spPr/>
      <dgm:t>
        <a:bodyPr/>
        <a:lstStyle/>
        <a:p>
          <a:endParaRPr lang="zh-CN" altLang="en-US"/>
        </a:p>
      </dgm:t>
    </dgm:pt>
    <dgm:pt modelId="{904E2DCE-753F-4011-9E22-DEE4F198DFD9}" type="pres">
      <dgm:prSet presAssocID="{B9832996-4325-402F-95EA-27967795C3EC}" presName="child2group" presStyleCnt="0"/>
      <dgm:spPr/>
      <dgm:t>
        <a:bodyPr/>
        <a:lstStyle/>
        <a:p>
          <a:endParaRPr lang="zh-CN" altLang="en-US"/>
        </a:p>
      </dgm:t>
    </dgm:pt>
    <dgm:pt modelId="{A9A29613-2200-4186-9E4A-6512903382E8}" type="pres">
      <dgm:prSet presAssocID="{B9832996-4325-402F-95EA-27967795C3EC}" presName="child2" presStyleLbl="bgAcc1" presStyleIdx="1" presStyleCnt="4" custScaleX="94947" custScaleY="86221"/>
      <dgm:spPr>
        <a:prstGeom prst="roundRect">
          <a:avLst>
            <a:gd name="adj" fmla="val 10000"/>
          </a:avLst>
        </a:prstGeom>
      </dgm:spPr>
      <dgm:t>
        <a:bodyPr/>
        <a:lstStyle/>
        <a:p>
          <a:endParaRPr lang="zh-CN" altLang="en-US"/>
        </a:p>
      </dgm:t>
    </dgm:pt>
    <dgm:pt modelId="{45D387A8-C120-4F9C-8C29-7D55D3C4C9D2}" type="pres">
      <dgm:prSet presAssocID="{B9832996-4325-402F-95EA-27967795C3EC}" presName="child2Text" presStyleLbl="bgAcc1" presStyleIdx="1" presStyleCnt="4">
        <dgm:presLayoutVars>
          <dgm:bulletEnabled val="1"/>
        </dgm:presLayoutVars>
      </dgm:prSet>
      <dgm:spPr/>
      <dgm:t>
        <a:bodyPr/>
        <a:lstStyle/>
        <a:p>
          <a:endParaRPr lang="zh-CN" altLang="en-US"/>
        </a:p>
      </dgm:t>
    </dgm:pt>
    <dgm:pt modelId="{92C04794-BCC2-4BFE-8026-D4E854DD4930}" type="pres">
      <dgm:prSet presAssocID="{B9832996-4325-402F-95EA-27967795C3EC}" presName="child3group" presStyleCnt="0"/>
      <dgm:spPr/>
      <dgm:t>
        <a:bodyPr/>
        <a:lstStyle/>
        <a:p>
          <a:endParaRPr lang="zh-CN" altLang="en-US"/>
        </a:p>
      </dgm:t>
    </dgm:pt>
    <dgm:pt modelId="{4421B0C7-F1B3-4FC9-8F44-13169094FD0F}" type="pres">
      <dgm:prSet presAssocID="{B9832996-4325-402F-95EA-27967795C3EC}" presName="child3" presStyleLbl="bgAcc1" presStyleIdx="2" presStyleCnt="4" custScaleX="94947" custScaleY="86221"/>
      <dgm:spPr>
        <a:prstGeom prst="roundRect">
          <a:avLst>
            <a:gd name="adj" fmla="val 10000"/>
          </a:avLst>
        </a:prstGeom>
      </dgm:spPr>
      <dgm:t>
        <a:bodyPr/>
        <a:lstStyle/>
        <a:p>
          <a:endParaRPr lang="zh-CN" altLang="en-US"/>
        </a:p>
      </dgm:t>
    </dgm:pt>
    <dgm:pt modelId="{C7159B09-86C4-42B6-8718-DA414B21D486}" type="pres">
      <dgm:prSet presAssocID="{B9832996-4325-402F-95EA-27967795C3EC}" presName="child3Text" presStyleLbl="bgAcc1" presStyleIdx="2" presStyleCnt="4">
        <dgm:presLayoutVars>
          <dgm:bulletEnabled val="1"/>
        </dgm:presLayoutVars>
      </dgm:prSet>
      <dgm:spPr/>
      <dgm:t>
        <a:bodyPr/>
        <a:lstStyle/>
        <a:p>
          <a:endParaRPr lang="zh-CN" altLang="en-US"/>
        </a:p>
      </dgm:t>
    </dgm:pt>
    <dgm:pt modelId="{6F134129-1E6D-4E14-8804-6F9E395104D2}" type="pres">
      <dgm:prSet presAssocID="{B9832996-4325-402F-95EA-27967795C3EC}" presName="child4group" presStyleCnt="0"/>
      <dgm:spPr/>
      <dgm:t>
        <a:bodyPr/>
        <a:lstStyle/>
        <a:p>
          <a:endParaRPr lang="zh-CN" altLang="en-US"/>
        </a:p>
      </dgm:t>
    </dgm:pt>
    <dgm:pt modelId="{3E095A18-4E1E-45FC-A621-EE1576474EE2}" type="pres">
      <dgm:prSet presAssocID="{B9832996-4325-402F-95EA-27967795C3EC}" presName="child4" presStyleLbl="bgAcc1" presStyleIdx="3" presStyleCnt="4" custScaleX="94947" custScaleY="86221"/>
      <dgm:spPr>
        <a:prstGeom prst="roundRect">
          <a:avLst>
            <a:gd name="adj" fmla="val 10000"/>
          </a:avLst>
        </a:prstGeom>
      </dgm:spPr>
      <dgm:t>
        <a:bodyPr/>
        <a:lstStyle/>
        <a:p>
          <a:endParaRPr lang="zh-CN" altLang="en-US"/>
        </a:p>
      </dgm:t>
    </dgm:pt>
    <dgm:pt modelId="{5E51C655-6551-431C-B2DC-17BFC96C65DE}" type="pres">
      <dgm:prSet presAssocID="{B9832996-4325-402F-95EA-27967795C3EC}" presName="child4Text" presStyleLbl="bgAcc1" presStyleIdx="3" presStyleCnt="4">
        <dgm:presLayoutVars>
          <dgm:bulletEnabled val="1"/>
        </dgm:presLayoutVars>
      </dgm:prSet>
      <dgm:spPr/>
      <dgm:t>
        <a:bodyPr/>
        <a:lstStyle/>
        <a:p>
          <a:endParaRPr lang="zh-CN" altLang="en-US"/>
        </a:p>
      </dgm:t>
    </dgm:pt>
    <dgm:pt modelId="{974FA8C0-4312-4E61-865D-889FE10A86AB}" type="pres">
      <dgm:prSet presAssocID="{B9832996-4325-402F-95EA-27967795C3EC}" presName="childPlaceholder" presStyleCnt="0"/>
      <dgm:spPr/>
      <dgm:t>
        <a:bodyPr/>
        <a:lstStyle/>
        <a:p>
          <a:endParaRPr lang="zh-CN" altLang="en-US"/>
        </a:p>
      </dgm:t>
    </dgm:pt>
    <dgm:pt modelId="{CFBC339B-795C-4CAE-A25D-E34F894EF929}" type="pres">
      <dgm:prSet presAssocID="{B9832996-4325-402F-95EA-27967795C3EC}" presName="circle" presStyleCnt="0"/>
      <dgm:spPr/>
      <dgm:t>
        <a:bodyPr/>
        <a:lstStyle/>
        <a:p>
          <a:endParaRPr lang="zh-CN" altLang="en-US"/>
        </a:p>
      </dgm:t>
    </dgm:pt>
    <dgm:pt modelId="{F09D0F2A-1215-4375-833D-5D9C6BC50FB0}" type="pres">
      <dgm:prSet presAssocID="{B9832996-4325-402F-95EA-27967795C3EC}" presName="quadrant1" presStyleLbl="node1" presStyleIdx="0" presStyleCnt="4" custScaleY="98765">
        <dgm:presLayoutVars>
          <dgm:chMax val="1"/>
          <dgm:bulletEnabled val="1"/>
        </dgm:presLayoutVars>
      </dgm:prSet>
      <dgm:spPr>
        <a:prstGeom prst="pieWedge">
          <a:avLst/>
        </a:prstGeom>
      </dgm:spPr>
      <dgm:t>
        <a:bodyPr/>
        <a:lstStyle/>
        <a:p>
          <a:endParaRPr lang="zh-CN" altLang="en-US"/>
        </a:p>
      </dgm:t>
    </dgm:pt>
    <dgm:pt modelId="{3AAA4571-C331-426A-BECA-291858ADC52D}" type="pres">
      <dgm:prSet presAssocID="{B9832996-4325-402F-95EA-27967795C3EC}" presName="quadrant2" presStyleLbl="node1" presStyleIdx="1" presStyleCnt="4" custScaleY="98765">
        <dgm:presLayoutVars>
          <dgm:chMax val="1"/>
          <dgm:bulletEnabled val="1"/>
        </dgm:presLayoutVars>
      </dgm:prSet>
      <dgm:spPr>
        <a:prstGeom prst="pieWedge">
          <a:avLst/>
        </a:prstGeom>
      </dgm:spPr>
      <dgm:t>
        <a:bodyPr/>
        <a:lstStyle/>
        <a:p>
          <a:endParaRPr lang="zh-CN" altLang="en-US"/>
        </a:p>
      </dgm:t>
    </dgm:pt>
    <dgm:pt modelId="{B7F3A998-54DA-4E96-8FF1-4A0D584B6108}" type="pres">
      <dgm:prSet presAssocID="{B9832996-4325-402F-95EA-27967795C3EC}" presName="quadrant3" presStyleLbl="node1" presStyleIdx="2" presStyleCnt="4" custScaleY="98765">
        <dgm:presLayoutVars>
          <dgm:chMax val="1"/>
          <dgm:bulletEnabled val="1"/>
        </dgm:presLayoutVars>
      </dgm:prSet>
      <dgm:spPr>
        <a:prstGeom prst="pieWedge">
          <a:avLst/>
        </a:prstGeom>
      </dgm:spPr>
      <dgm:t>
        <a:bodyPr/>
        <a:lstStyle/>
        <a:p>
          <a:endParaRPr lang="zh-CN" altLang="en-US"/>
        </a:p>
      </dgm:t>
    </dgm:pt>
    <dgm:pt modelId="{AD061963-5293-48A3-9422-B26C2C9530F7}" type="pres">
      <dgm:prSet presAssocID="{B9832996-4325-402F-95EA-27967795C3EC}" presName="quadrant4" presStyleLbl="node1" presStyleIdx="3" presStyleCnt="4" custScaleY="98765">
        <dgm:presLayoutVars>
          <dgm:chMax val="1"/>
          <dgm:bulletEnabled val="1"/>
        </dgm:presLayoutVars>
      </dgm:prSet>
      <dgm:spPr>
        <a:prstGeom prst="pieWedge">
          <a:avLst/>
        </a:prstGeom>
      </dgm:spPr>
      <dgm:t>
        <a:bodyPr/>
        <a:lstStyle/>
        <a:p>
          <a:endParaRPr lang="zh-CN" altLang="en-US"/>
        </a:p>
      </dgm:t>
    </dgm:pt>
    <dgm:pt modelId="{8858DCDF-7D70-4362-A563-D0B368CD8738}" type="pres">
      <dgm:prSet presAssocID="{B9832996-4325-402F-95EA-27967795C3EC}" presName="quadrantPlaceholder" presStyleCnt="0"/>
      <dgm:spPr/>
      <dgm:t>
        <a:bodyPr/>
        <a:lstStyle/>
        <a:p>
          <a:endParaRPr lang="zh-CN" altLang="en-US"/>
        </a:p>
      </dgm:t>
    </dgm:pt>
    <dgm:pt modelId="{6C69FB8F-ACB4-4D95-B79B-A74EAFE79AC4}" type="pres">
      <dgm:prSet presAssocID="{B9832996-4325-402F-95EA-27967795C3EC}" presName="center1" presStyleLbl="fgShp" presStyleIdx="0" presStyleCnt="2"/>
      <dgm:spPr>
        <a:xfrm>
          <a:off x="1762122" y="1069929"/>
          <a:ext cx="390132" cy="339246"/>
        </a:xfrm>
        <a:prstGeom prst="circularArrow">
          <a:avLst/>
        </a:prstGeom>
        <a:solidFill>
          <a:srgbClr val="F79646">
            <a:tint val="4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p>
      </dgm:t>
    </dgm:pt>
    <dgm:pt modelId="{B55866D5-EBE5-4B0C-867B-6A4CB36ED9F8}" type="pres">
      <dgm:prSet presAssocID="{B9832996-4325-402F-95EA-27967795C3EC}" presName="center2" presStyleLbl="fgShp" presStyleIdx="1" presStyleCnt="2"/>
      <dgm:spPr>
        <a:xfrm rot="10800000">
          <a:off x="1762122" y="1200409"/>
          <a:ext cx="390132" cy="339246"/>
        </a:xfrm>
        <a:prstGeom prst="circularArrow">
          <a:avLst/>
        </a:prstGeom>
        <a:solidFill>
          <a:srgbClr val="F79646">
            <a:tint val="4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p>
      </dgm:t>
    </dgm:pt>
  </dgm:ptLst>
  <dgm:cxnLst>
    <dgm:cxn modelId="{4C40BE55-641B-4407-9CD9-AAEA4AAD9F75}" type="presOf" srcId="{FBA55A6C-AD3B-4486-8B72-DEA8814E0D99}" destId="{5E51C655-6551-431C-B2DC-17BFC96C65DE}" srcOrd="1" destOrd="0" presId="urn:microsoft.com/office/officeart/2005/8/layout/cycle4#1"/>
    <dgm:cxn modelId="{F284EC8D-ABD6-4196-91A8-7772B8887B77}" srcId="{A39BA2D1-1B6D-4EF3-B879-845EF0681D8F}" destId="{13FEF715-1696-40EA-9106-08E18E1B007E}" srcOrd="0" destOrd="0" parTransId="{D10235EC-ECB0-493D-BC21-406693FA8A81}" sibTransId="{36EE72F0-3A7F-42BD-8EE8-F5BCDF3FE037}"/>
    <dgm:cxn modelId="{E376007D-2743-42F2-B9D5-450236F48530}" type="presOf" srcId="{1B7F5D69-0EC4-4387-8A6B-C31513ED5A9F}" destId="{F09D0F2A-1215-4375-833D-5D9C6BC50FB0}" srcOrd="0" destOrd="0" presId="urn:microsoft.com/office/officeart/2005/8/layout/cycle4#1"/>
    <dgm:cxn modelId="{518B48FC-6A46-4C11-9D2B-B0250B6986C4}" srcId="{264A83A6-5E52-4F42-8203-0EBEC2431653}" destId="{FBA55A6C-AD3B-4486-8B72-DEA8814E0D99}" srcOrd="0" destOrd="0" parTransId="{F3AEC5B0-F355-4617-B8B8-F9F782F9CE40}" sibTransId="{FF3704A2-F126-4A16-898C-AF51E20D8167}"/>
    <dgm:cxn modelId="{93150BFE-AD88-469A-9DE6-681D1C9CD4B5}" type="presOf" srcId="{13FEF715-1696-40EA-9106-08E18E1B007E}" destId="{4421B0C7-F1B3-4FC9-8F44-13169094FD0F}" srcOrd="0" destOrd="0" presId="urn:microsoft.com/office/officeart/2005/8/layout/cycle4#1"/>
    <dgm:cxn modelId="{EAA6F694-0852-4D59-BA3B-9E703A0E3A91}" type="presOf" srcId="{A39BA2D1-1B6D-4EF3-B879-845EF0681D8F}" destId="{B7F3A998-54DA-4E96-8FF1-4A0D584B6108}" srcOrd="0" destOrd="0" presId="urn:microsoft.com/office/officeart/2005/8/layout/cycle4#1"/>
    <dgm:cxn modelId="{8646BFE4-0329-4828-B8C4-232FB6D681CB}" type="presOf" srcId="{264A83A6-5E52-4F42-8203-0EBEC2431653}" destId="{AD061963-5293-48A3-9422-B26C2C9530F7}" srcOrd="0" destOrd="0" presId="urn:microsoft.com/office/officeart/2005/8/layout/cycle4#1"/>
    <dgm:cxn modelId="{181ED13E-0A59-4B8E-A962-876AF183EE7D}" type="presOf" srcId="{FBA55A6C-AD3B-4486-8B72-DEA8814E0D99}" destId="{3E095A18-4E1E-45FC-A621-EE1576474EE2}" srcOrd="0" destOrd="0" presId="urn:microsoft.com/office/officeart/2005/8/layout/cycle4#1"/>
    <dgm:cxn modelId="{BB940F5A-C36F-4D2E-B6F2-CFA5AD6D5102}" type="presOf" srcId="{8CCEEEFF-5447-4A81-8446-4A12E0B080CF}" destId="{3AAA4571-C331-426A-BECA-291858ADC52D}" srcOrd="0" destOrd="0" presId="urn:microsoft.com/office/officeart/2005/8/layout/cycle4#1"/>
    <dgm:cxn modelId="{4D8AA154-6E70-4FCC-A1D5-AD5FABC58AB1}" type="presOf" srcId="{B9832996-4325-402F-95EA-27967795C3EC}" destId="{AD29D868-16A6-40A5-BA3D-0A18C1762DB0}" srcOrd="0" destOrd="0" presId="urn:microsoft.com/office/officeart/2005/8/layout/cycle4#1"/>
    <dgm:cxn modelId="{4B2F6166-BEC6-4489-8365-0B96F1CF2015}" srcId="{1B7F5D69-0EC4-4387-8A6B-C31513ED5A9F}" destId="{010487A0-BDF3-49DD-94E0-56E08A7F6B85}" srcOrd="0" destOrd="0" parTransId="{D3761181-AB01-4B70-BCC7-EDAE41A683E6}" sibTransId="{9D3D0332-2601-42B7-AD64-BB328172D6A7}"/>
    <dgm:cxn modelId="{83ADED71-0B05-4293-B7E8-9B8A03EBE9A8}" type="presOf" srcId="{A6255CA7-A804-4D7C-B061-8A6C282F81A9}" destId="{45D387A8-C120-4F9C-8C29-7D55D3C4C9D2}" srcOrd="1" destOrd="0" presId="urn:microsoft.com/office/officeart/2005/8/layout/cycle4#1"/>
    <dgm:cxn modelId="{205E7761-9CCF-4586-BD07-2C7380BD626E}" srcId="{B9832996-4325-402F-95EA-27967795C3EC}" destId="{264A83A6-5E52-4F42-8203-0EBEC2431653}" srcOrd="3" destOrd="0" parTransId="{AC28C7D7-CF0D-4B39-90E2-CB431512D262}" sibTransId="{E1ED3DC7-C691-4E3C-A957-820CF8B20B25}"/>
    <dgm:cxn modelId="{A6401F6D-3ADE-4753-8F6E-4D843FCA1577}" type="presOf" srcId="{010487A0-BDF3-49DD-94E0-56E08A7F6B85}" destId="{27BD3769-78B1-44BF-9EF8-307E7C58CD44}" srcOrd="1" destOrd="0" presId="urn:microsoft.com/office/officeart/2005/8/layout/cycle4#1"/>
    <dgm:cxn modelId="{CC36A76E-AB1B-4CBB-B94B-5882839F8B86}" srcId="{B9832996-4325-402F-95EA-27967795C3EC}" destId="{8CCEEEFF-5447-4A81-8446-4A12E0B080CF}" srcOrd="1" destOrd="0" parTransId="{4DAE7F04-38B9-4A61-B039-C8443EBC9F06}" sibTransId="{160F2108-31C1-43F8-A833-3EEB8222ECA8}"/>
    <dgm:cxn modelId="{336352E4-A196-4243-844B-73EE35C84F66}" srcId="{8CCEEEFF-5447-4A81-8446-4A12E0B080CF}" destId="{A6255CA7-A804-4D7C-B061-8A6C282F81A9}" srcOrd="0" destOrd="0" parTransId="{6B2C2393-02ED-4E48-AB7A-7A9C408A0ED9}" sibTransId="{A5398C05-1418-4A74-91C9-C6E347928706}"/>
    <dgm:cxn modelId="{FF5CDA70-715A-4553-A975-9DCB40072E71}" srcId="{B9832996-4325-402F-95EA-27967795C3EC}" destId="{A39BA2D1-1B6D-4EF3-B879-845EF0681D8F}" srcOrd="2" destOrd="0" parTransId="{3BD2DEC4-F8BC-4517-B758-289ECF2748EB}" sibTransId="{66E32E66-007C-46B3-962F-ABDD2F8CE5F0}"/>
    <dgm:cxn modelId="{6DF0BC37-84A2-4D84-8A88-37C18E7911FB}" type="presOf" srcId="{13FEF715-1696-40EA-9106-08E18E1B007E}" destId="{C7159B09-86C4-42B6-8718-DA414B21D486}" srcOrd="1" destOrd="0" presId="urn:microsoft.com/office/officeart/2005/8/layout/cycle4#1"/>
    <dgm:cxn modelId="{9087F170-6B4C-45C3-9594-1ACDE1B77576}" srcId="{B9832996-4325-402F-95EA-27967795C3EC}" destId="{1B7F5D69-0EC4-4387-8A6B-C31513ED5A9F}" srcOrd="0" destOrd="0" parTransId="{CF60E193-1709-40FA-9022-09CEB94B2C42}" sibTransId="{EA7E07E5-C463-4354-8E2C-1F337157BFC2}"/>
    <dgm:cxn modelId="{B2413CAB-3BF3-4D39-83B3-60B3EDFA3AC0}" type="presOf" srcId="{A6255CA7-A804-4D7C-B061-8A6C282F81A9}" destId="{A9A29613-2200-4186-9E4A-6512903382E8}" srcOrd="0" destOrd="0" presId="urn:microsoft.com/office/officeart/2005/8/layout/cycle4#1"/>
    <dgm:cxn modelId="{F59B763A-8005-4ED6-9D02-8FE83B82960F}" type="presOf" srcId="{010487A0-BDF3-49DD-94E0-56E08A7F6B85}" destId="{72937519-9131-47E3-AD72-84A0CA233683}" srcOrd="0" destOrd="0" presId="urn:microsoft.com/office/officeart/2005/8/layout/cycle4#1"/>
    <dgm:cxn modelId="{08C73F9F-4818-4D5D-A2F2-D0E82BF22656}" type="presParOf" srcId="{AD29D868-16A6-40A5-BA3D-0A18C1762DB0}" destId="{2324E289-D15B-44A8-9235-0D842EB9C0E9}" srcOrd="0" destOrd="0" presId="urn:microsoft.com/office/officeart/2005/8/layout/cycle4#1"/>
    <dgm:cxn modelId="{B974A1FE-E1B0-44B8-B1A4-58A5FB0C823A}" type="presParOf" srcId="{2324E289-D15B-44A8-9235-0D842EB9C0E9}" destId="{2204BF99-931C-4F05-B941-2830090B3E88}" srcOrd="0" destOrd="0" presId="urn:microsoft.com/office/officeart/2005/8/layout/cycle4#1"/>
    <dgm:cxn modelId="{FBAD6DFE-6010-4D6B-80BA-CC07C95B386D}" type="presParOf" srcId="{2204BF99-931C-4F05-B941-2830090B3E88}" destId="{72937519-9131-47E3-AD72-84A0CA233683}" srcOrd="0" destOrd="0" presId="urn:microsoft.com/office/officeart/2005/8/layout/cycle4#1"/>
    <dgm:cxn modelId="{8B2D33CA-D38E-4173-82C8-22E64AA092E0}" type="presParOf" srcId="{2204BF99-931C-4F05-B941-2830090B3E88}" destId="{27BD3769-78B1-44BF-9EF8-307E7C58CD44}" srcOrd="1" destOrd="0" presId="urn:microsoft.com/office/officeart/2005/8/layout/cycle4#1"/>
    <dgm:cxn modelId="{ECE62C16-3FDF-463B-A41D-3ED26DBFC5C5}" type="presParOf" srcId="{2324E289-D15B-44A8-9235-0D842EB9C0E9}" destId="{904E2DCE-753F-4011-9E22-DEE4F198DFD9}" srcOrd="1" destOrd="0" presId="urn:microsoft.com/office/officeart/2005/8/layout/cycle4#1"/>
    <dgm:cxn modelId="{73544AAD-37E4-4720-AF17-DA880474CA25}" type="presParOf" srcId="{904E2DCE-753F-4011-9E22-DEE4F198DFD9}" destId="{A9A29613-2200-4186-9E4A-6512903382E8}" srcOrd="0" destOrd="0" presId="urn:microsoft.com/office/officeart/2005/8/layout/cycle4#1"/>
    <dgm:cxn modelId="{04F0EEDF-48DC-4E87-AF0F-37831CEA0A7A}" type="presParOf" srcId="{904E2DCE-753F-4011-9E22-DEE4F198DFD9}" destId="{45D387A8-C120-4F9C-8C29-7D55D3C4C9D2}" srcOrd="1" destOrd="0" presId="urn:microsoft.com/office/officeart/2005/8/layout/cycle4#1"/>
    <dgm:cxn modelId="{DAEE29AD-A95D-4212-BC88-0FE6CCB9E5E7}" type="presParOf" srcId="{2324E289-D15B-44A8-9235-0D842EB9C0E9}" destId="{92C04794-BCC2-4BFE-8026-D4E854DD4930}" srcOrd="2" destOrd="0" presId="urn:microsoft.com/office/officeart/2005/8/layout/cycle4#1"/>
    <dgm:cxn modelId="{1D51E990-FC75-4A10-9376-BACCD983D4F9}" type="presParOf" srcId="{92C04794-BCC2-4BFE-8026-D4E854DD4930}" destId="{4421B0C7-F1B3-4FC9-8F44-13169094FD0F}" srcOrd="0" destOrd="0" presId="urn:microsoft.com/office/officeart/2005/8/layout/cycle4#1"/>
    <dgm:cxn modelId="{DA8986F6-68CD-478F-9D0A-FE47B1C0F863}" type="presParOf" srcId="{92C04794-BCC2-4BFE-8026-D4E854DD4930}" destId="{C7159B09-86C4-42B6-8718-DA414B21D486}" srcOrd="1" destOrd="0" presId="urn:microsoft.com/office/officeart/2005/8/layout/cycle4#1"/>
    <dgm:cxn modelId="{C40C9FF6-F678-452C-9F74-D4A020B675C3}" type="presParOf" srcId="{2324E289-D15B-44A8-9235-0D842EB9C0E9}" destId="{6F134129-1E6D-4E14-8804-6F9E395104D2}" srcOrd="3" destOrd="0" presId="urn:microsoft.com/office/officeart/2005/8/layout/cycle4#1"/>
    <dgm:cxn modelId="{7719CDA6-6528-497B-9269-541817B193B1}" type="presParOf" srcId="{6F134129-1E6D-4E14-8804-6F9E395104D2}" destId="{3E095A18-4E1E-45FC-A621-EE1576474EE2}" srcOrd="0" destOrd="0" presId="urn:microsoft.com/office/officeart/2005/8/layout/cycle4#1"/>
    <dgm:cxn modelId="{72C8238E-3DD3-40D1-95F0-707E00D4A5B8}" type="presParOf" srcId="{6F134129-1E6D-4E14-8804-6F9E395104D2}" destId="{5E51C655-6551-431C-B2DC-17BFC96C65DE}" srcOrd="1" destOrd="0" presId="urn:microsoft.com/office/officeart/2005/8/layout/cycle4#1"/>
    <dgm:cxn modelId="{B80347F5-BEFD-4742-B80E-995793B95002}" type="presParOf" srcId="{2324E289-D15B-44A8-9235-0D842EB9C0E9}" destId="{974FA8C0-4312-4E61-865D-889FE10A86AB}" srcOrd="4" destOrd="0" presId="urn:microsoft.com/office/officeart/2005/8/layout/cycle4#1"/>
    <dgm:cxn modelId="{7CED85C2-F7FD-43D5-9234-CECC1D7F4009}" type="presParOf" srcId="{AD29D868-16A6-40A5-BA3D-0A18C1762DB0}" destId="{CFBC339B-795C-4CAE-A25D-E34F894EF929}" srcOrd="1" destOrd="0" presId="urn:microsoft.com/office/officeart/2005/8/layout/cycle4#1"/>
    <dgm:cxn modelId="{2F2D0944-320B-49D3-8A39-1EC790A27FC6}" type="presParOf" srcId="{CFBC339B-795C-4CAE-A25D-E34F894EF929}" destId="{F09D0F2A-1215-4375-833D-5D9C6BC50FB0}" srcOrd="0" destOrd="0" presId="urn:microsoft.com/office/officeart/2005/8/layout/cycle4#1"/>
    <dgm:cxn modelId="{3EC3B984-13FE-4E37-8B05-4EC0E9E859AD}" type="presParOf" srcId="{CFBC339B-795C-4CAE-A25D-E34F894EF929}" destId="{3AAA4571-C331-426A-BECA-291858ADC52D}" srcOrd="1" destOrd="0" presId="urn:microsoft.com/office/officeart/2005/8/layout/cycle4#1"/>
    <dgm:cxn modelId="{8C95A91F-223F-4561-8B81-5728D2BEDDC0}" type="presParOf" srcId="{CFBC339B-795C-4CAE-A25D-E34F894EF929}" destId="{B7F3A998-54DA-4E96-8FF1-4A0D584B6108}" srcOrd="2" destOrd="0" presId="urn:microsoft.com/office/officeart/2005/8/layout/cycle4#1"/>
    <dgm:cxn modelId="{2D8CACC4-51CD-4AFE-8D39-FC41A50D4499}" type="presParOf" srcId="{CFBC339B-795C-4CAE-A25D-E34F894EF929}" destId="{AD061963-5293-48A3-9422-B26C2C9530F7}" srcOrd="3" destOrd="0" presId="urn:microsoft.com/office/officeart/2005/8/layout/cycle4#1"/>
    <dgm:cxn modelId="{31FE7386-2A11-4D39-BDC3-312835000EC7}" type="presParOf" srcId="{CFBC339B-795C-4CAE-A25D-E34F894EF929}" destId="{8858DCDF-7D70-4362-A563-D0B368CD8738}" srcOrd="4" destOrd="0" presId="urn:microsoft.com/office/officeart/2005/8/layout/cycle4#1"/>
    <dgm:cxn modelId="{5C26507A-487B-4434-B1AE-B87B1437559C}" type="presParOf" srcId="{AD29D868-16A6-40A5-BA3D-0A18C1762DB0}" destId="{6C69FB8F-ACB4-4D95-B79B-A74EAFE79AC4}" srcOrd="2" destOrd="0" presId="urn:microsoft.com/office/officeart/2005/8/layout/cycle4#1"/>
    <dgm:cxn modelId="{6F30E591-CB3D-4A79-BB48-E868EB587527}" type="presParOf" srcId="{AD29D868-16A6-40A5-BA3D-0A18C1762DB0}" destId="{B55866D5-EBE5-4B0C-867B-6A4CB36ED9F8}"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4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sz="1400"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sz="1400"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4713EAE5-AB47-4012-875E-9761C2C4D84F}" type="presOf" srcId="{4CB57901-547E-4449-AEC8-64389282002B}" destId="{EA9C3EC2-12DD-4D31-8199-B4865CDE1617}" srcOrd="0" destOrd="0" presId="urn:microsoft.com/office/officeart/2005/8/layout/hProcess9"/>
    <dgm:cxn modelId="{1ADFDBE7-FDEA-4260-B7FF-BB7C51BD9A39}" srcId="{D612B44F-E5A9-4C19-AECA-D007C233DC19}" destId="{C8049CE1-882F-4113-AF64-2EF530626C8B}" srcOrd="1" destOrd="0" parTransId="{BBC83CB8-0E9A-41BF-A05E-9C9AA1AD0F35}" sibTransId="{C574F528-7DE8-4428-8E9C-EBD2EE98725A}"/>
    <dgm:cxn modelId="{0F586F7E-DAEE-4D57-B7FE-F273D49E5710}" srcId="{D612B44F-E5A9-4C19-AECA-D007C233DC19}" destId="{4CB57901-547E-4449-AEC8-64389282002B}" srcOrd="2" destOrd="0" parTransId="{BF7E5ABE-0432-4B71-9DD0-DCEA9CA05384}" sibTransId="{A3AF5319-38DB-4F58-BE22-BCFA60E8EA65}"/>
    <dgm:cxn modelId="{97EB48A6-8250-4B47-BF92-E11E136B2EEA}" type="presOf" srcId="{C8049CE1-882F-4113-AF64-2EF530626C8B}" destId="{A724122E-4719-4277-9AC8-E16235D86D74}" srcOrd="0" destOrd="0" presId="urn:microsoft.com/office/officeart/2005/8/layout/hProcess9"/>
    <dgm:cxn modelId="{5A5796D8-BB12-4CE6-A7E6-5D0BE6C5FEE1}" type="presOf" srcId="{94851F66-A1D5-4E17-9AB3-7E993FD4BA8E}" destId="{82699592-9DDB-4624-8A67-3BE34F82486E}"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ECACDD74-D72D-4FF0-B299-4FE5BDE7AB63}" type="presOf" srcId="{2032E7DA-5623-4DC9-82A5-D1B1780E7806}" destId="{074C35FE-7E05-4A36-8176-FD1FFCBD0596}" srcOrd="0" destOrd="0" presId="urn:microsoft.com/office/officeart/2005/8/layout/hProcess9"/>
    <dgm:cxn modelId="{4E1992ED-0560-4FCE-B4EA-B3E28FBBAC2F}" type="presOf" srcId="{D612B44F-E5A9-4C19-AECA-D007C233DC19}" destId="{9839D424-3644-4897-8B9D-A1971FB583EE}" srcOrd="0" destOrd="0" presId="urn:microsoft.com/office/officeart/2005/8/layout/hProcess9"/>
    <dgm:cxn modelId="{B9C1850C-0FE3-426E-AA5B-A6B5144FAC68}" srcId="{D612B44F-E5A9-4C19-AECA-D007C233DC19}" destId="{23F506CE-A685-4A5E-93FC-24A3DA40D6B8}" srcOrd="3" destOrd="0" parTransId="{47F7A269-684C-42DC-8704-16D92E07F9E5}" sibTransId="{68199A3D-F93C-4353-AC30-37D500A495AF}"/>
    <dgm:cxn modelId="{B6497A18-7547-478A-BE63-BEBA87AB40C8}" type="presOf" srcId="{23F506CE-A685-4A5E-93FC-24A3DA40D6B8}" destId="{67D15CF9-5179-46A1-A660-198859E5E786}"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3804EA3B-1133-463D-BD59-B3F9754931D6}" type="presParOf" srcId="{9839D424-3644-4897-8B9D-A1971FB583EE}" destId="{21A75A8D-709A-434F-8A03-C0AD9DCE456D}" srcOrd="0" destOrd="0" presId="urn:microsoft.com/office/officeart/2005/8/layout/hProcess9"/>
    <dgm:cxn modelId="{BE42DC4A-E1F2-4D11-8E53-F6B39E07868E}" type="presParOf" srcId="{9839D424-3644-4897-8B9D-A1971FB583EE}" destId="{296E3B56-3A2D-4856-9EA5-FA6E5F8E9DA9}" srcOrd="1" destOrd="0" presId="urn:microsoft.com/office/officeart/2005/8/layout/hProcess9"/>
    <dgm:cxn modelId="{A1541E4D-C599-403E-A863-B2E1440231D2}" type="presParOf" srcId="{296E3B56-3A2D-4856-9EA5-FA6E5F8E9DA9}" destId="{074C35FE-7E05-4A36-8176-FD1FFCBD0596}" srcOrd="0" destOrd="0" presId="urn:microsoft.com/office/officeart/2005/8/layout/hProcess9"/>
    <dgm:cxn modelId="{281A4CF4-0FE7-47AC-9616-CE373889289A}" type="presParOf" srcId="{296E3B56-3A2D-4856-9EA5-FA6E5F8E9DA9}" destId="{9D58CEFE-F1DD-4D3F-8D3A-5C43FCECFB1D}" srcOrd="1" destOrd="0" presId="urn:microsoft.com/office/officeart/2005/8/layout/hProcess9"/>
    <dgm:cxn modelId="{74DC449F-5C1A-4A20-964A-7FA0DF353E1B}" type="presParOf" srcId="{296E3B56-3A2D-4856-9EA5-FA6E5F8E9DA9}" destId="{A724122E-4719-4277-9AC8-E16235D86D74}" srcOrd="2" destOrd="0" presId="urn:microsoft.com/office/officeart/2005/8/layout/hProcess9"/>
    <dgm:cxn modelId="{8BC7481D-1694-4EA2-AEFC-C167197C35A2}" type="presParOf" srcId="{296E3B56-3A2D-4856-9EA5-FA6E5F8E9DA9}" destId="{8F5BF10E-999E-4423-B727-03FDB0331E8D}" srcOrd="3" destOrd="0" presId="urn:microsoft.com/office/officeart/2005/8/layout/hProcess9"/>
    <dgm:cxn modelId="{68811110-9AD0-4C0B-8DD7-1472A2648234}" type="presParOf" srcId="{296E3B56-3A2D-4856-9EA5-FA6E5F8E9DA9}" destId="{EA9C3EC2-12DD-4D31-8199-B4865CDE1617}" srcOrd="4" destOrd="0" presId="urn:microsoft.com/office/officeart/2005/8/layout/hProcess9"/>
    <dgm:cxn modelId="{10A3E487-DBD1-49CF-B83E-298404C72F70}" type="presParOf" srcId="{296E3B56-3A2D-4856-9EA5-FA6E5F8E9DA9}" destId="{E00188BF-56AC-4EB8-BD92-FDBCDE875B3E}" srcOrd="5" destOrd="0" presId="urn:microsoft.com/office/officeart/2005/8/layout/hProcess9"/>
    <dgm:cxn modelId="{EA7937CA-45AA-4EAB-B253-A5A016287D78}" type="presParOf" srcId="{296E3B56-3A2D-4856-9EA5-FA6E5F8E9DA9}" destId="{67D15CF9-5179-46A1-A660-198859E5E786}" srcOrd="6" destOrd="0" presId="urn:microsoft.com/office/officeart/2005/8/layout/hProcess9"/>
    <dgm:cxn modelId="{C6F610B9-12B5-4ED8-8FEC-41815F347C79}" type="presParOf" srcId="{296E3B56-3A2D-4856-9EA5-FA6E5F8E9DA9}" destId="{99451F09-BBCA-4B54-900B-4EF0624A6908}" srcOrd="7" destOrd="0" presId="urn:microsoft.com/office/officeart/2005/8/layout/hProcess9"/>
    <dgm:cxn modelId="{C940E636-E7F9-4F3C-A564-2FCE1CCE36AA}"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DEC59-230B-4FCC-B330-F5F9BD704CDF}">
      <dsp:nvSpPr>
        <dsp:cNvPr id="0" name=""/>
        <dsp:cNvSpPr/>
      </dsp:nvSpPr>
      <dsp:spPr>
        <a:xfrm>
          <a:off x="528146" y="971"/>
          <a:ext cx="1296566" cy="777939"/>
        </a:xfrm>
        <a:prstGeom prst="roundRect">
          <a:avLst>
            <a:gd name="adj" fmla="val 10000"/>
          </a:avLst>
        </a:prstGeom>
        <a:solidFill>
          <a:srgbClr val="C0000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当地产业布局</a:t>
          </a:r>
        </a:p>
      </dsp:txBody>
      <dsp:txXfrm>
        <a:off x="550931" y="23756"/>
        <a:ext cx="1250996" cy="732369"/>
      </dsp:txXfrm>
    </dsp:sp>
    <dsp:sp modelId="{2F22664F-73D1-4F66-BE94-289B6F3B8BCF}">
      <dsp:nvSpPr>
        <dsp:cNvPr id="0" name=""/>
        <dsp:cNvSpPr/>
      </dsp:nvSpPr>
      <dsp:spPr>
        <a:xfrm>
          <a:off x="1938810" y="229167"/>
          <a:ext cx="274872" cy="321548"/>
        </a:xfrm>
        <a:prstGeom prst="rightArrow">
          <a:avLst>
            <a:gd name="adj1" fmla="val 60000"/>
            <a:gd name="adj2" fmla="val 50000"/>
          </a:avLst>
        </a:prstGeom>
        <a:solidFill>
          <a:srgbClr val="8064A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solidFill>
              <a:sysClr val="window" lastClr="FFFFFF"/>
            </a:solidFill>
            <a:latin typeface="Calibri"/>
            <a:ea typeface="宋体"/>
            <a:cs typeface="+mn-cs"/>
          </a:endParaRPr>
        </a:p>
      </dsp:txBody>
      <dsp:txXfrm>
        <a:off x="1938810" y="293477"/>
        <a:ext cx="192410" cy="192928"/>
      </dsp:txXfrm>
    </dsp:sp>
    <dsp:sp modelId="{E462541A-0002-4615-A6DB-B2F17A717CCB}">
      <dsp:nvSpPr>
        <dsp:cNvPr id="0" name=""/>
        <dsp:cNvSpPr/>
      </dsp:nvSpPr>
      <dsp:spPr>
        <a:xfrm>
          <a:off x="2343338" y="971"/>
          <a:ext cx="1296566" cy="777939"/>
        </a:xfrm>
        <a:prstGeom prst="roundRect">
          <a:avLst>
            <a:gd name="adj" fmla="val 10000"/>
          </a:avLst>
        </a:prstGeom>
        <a:solidFill>
          <a:srgbClr val="8064A2">
            <a:hueOff val="-744128"/>
            <a:satOff val="4483"/>
            <a:lumOff val="35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当地产业人才需求</a:t>
          </a:r>
        </a:p>
      </dsp:txBody>
      <dsp:txXfrm>
        <a:off x="2366123" y="23756"/>
        <a:ext cx="1250996" cy="732369"/>
      </dsp:txXfrm>
    </dsp:sp>
    <dsp:sp modelId="{E7AEBE47-5350-48A3-90FA-96A2B9EE481E}">
      <dsp:nvSpPr>
        <dsp:cNvPr id="0" name=""/>
        <dsp:cNvSpPr/>
      </dsp:nvSpPr>
      <dsp:spPr>
        <a:xfrm rot="21598159">
          <a:off x="3754003" y="228685"/>
          <a:ext cx="274872" cy="321548"/>
        </a:xfrm>
        <a:prstGeom prst="rightArrow">
          <a:avLst>
            <a:gd name="adj1" fmla="val 60000"/>
            <a:gd name="adj2" fmla="val 50000"/>
          </a:avLst>
        </a:prstGeom>
        <a:solidFill>
          <a:srgbClr val="8064A2">
            <a:hueOff val="-892954"/>
            <a:satOff val="5380"/>
            <a:lumOff val="43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solidFill>
              <a:sysClr val="window" lastClr="FFFFFF"/>
            </a:solidFill>
            <a:latin typeface="Calibri"/>
            <a:ea typeface="宋体"/>
            <a:cs typeface="+mn-cs"/>
          </a:endParaRPr>
        </a:p>
      </dsp:txBody>
      <dsp:txXfrm>
        <a:off x="3754003" y="293017"/>
        <a:ext cx="192410" cy="192928"/>
      </dsp:txXfrm>
    </dsp:sp>
    <dsp:sp modelId="{B417C6AF-CEF4-4C2D-8B78-6885D1497BAC}">
      <dsp:nvSpPr>
        <dsp:cNvPr id="0" name=""/>
        <dsp:cNvSpPr/>
      </dsp:nvSpPr>
      <dsp:spPr>
        <a:xfrm>
          <a:off x="4158531" y="0"/>
          <a:ext cx="1296566" cy="777939"/>
        </a:xfrm>
        <a:prstGeom prst="roundRect">
          <a:avLst>
            <a:gd name="adj" fmla="val 10000"/>
          </a:avLst>
        </a:prstGeo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ts val="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当地应本院校</a:t>
          </a:r>
          <a:endParaRPr lang="en-US" altLang="zh-CN" sz="1200" b="1" kern="1200" dirty="0" smtClean="0">
            <a:solidFill>
              <a:sysClr val="window" lastClr="FFFFFF"/>
            </a:solidFill>
            <a:latin typeface="微软雅黑" panose="020B0503020204020204" pitchFamily="34" charset="-122"/>
            <a:ea typeface="微软雅黑" panose="020B0503020204020204" pitchFamily="34" charset="-122"/>
            <a:cs typeface="+mn-cs"/>
          </a:endParaRPr>
        </a:p>
        <a:p>
          <a:pPr lvl="0" algn="ctr" defTabSz="533400">
            <a:lnSpc>
              <a:spcPct val="90000"/>
            </a:lnSpc>
            <a:spcBef>
              <a:spcPct val="0"/>
            </a:spcBef>
            <a:spcAft>
              <a:spcPts val="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及</a:t>
          </a:r>
          <a:r>
            <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rPr>
            <a:t>学科专业</a:t>
          </a: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设</a:t>
          </a:r>
          <a:endParaRPr lang="en-US" altLang="zh-CN" sz="1200" b="1" kern="1200" dirty="0" smtClean="0">
            <a:solidFill>
              <a:sysClr val="window" lastClr="FFFFFF"/>
            </a:solidFill>
            <a:latin typeface="微软雅黑" panose="020B0503020204020204" pitchFamily="34" charset="-122"/>
            <a:ea typeface="微软雅黑" panose="020B0503020204020204" pitchFamily="34" charset="-122"/>
            <a:cs typeface="+mn-cs"/>
          </a:endParaRPr>
        </a:p>
        <a:p>
          <a:pPr lvl="0" algn="ctr" defTabSz="533400">
            <a:lnSpc>
              <a:spcPct val="90000"/>
            </a:lnSpc>
            <a:spcBef>
              <a:spcPct val="0"/>
            </a:spcBef>
            <a:spcAft>
              <a:spcPts val="0"/>
            </a:spcAft>
          </a:pPr>
          <a:r>
            <a:rPr lang="zh-CN" altLang="en-US" sz="1200" b="1" kern="1200" dirty="0" smtClean="0">
              <a:solidFill>
                <a:sysClr val="window" lastClr="FFFFFF"/>
              </a:solidFill>
              <a:latin typeface="微软雅黑" panose="020B0503020204020204" pitchFamily="34" charset="-122"/>
              <a:ea typeface="微软雅黑" panose="020B0503020204020204" pitchFamily="34" charset="-122"/>
              <a:cs typeface="+mn-cs"/>
            </a:rPr>
            <a:t>置</a:t>
          </a:r>
          <a:r>
            <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rPr>
            <a:t>现状</a:t>
          </a:r>
        </a:p>
      </dsp:txBody>
      <dsp:txXfrm>
        <a:off x="4181316" y="22785"/>
        <a:ext cx="1250996" cy="732369"/>
      </dsp:txXfrm>
    </dsp:sp>
    <dsp:sp modelId="{3E91E7B2-B94D-4836-A047-21A8F5AB0E57}">
      <dsp:nvSpPr>
        <dsp:cNvPr id="0" name=""/>
        <dsp:cNvSpPr/>
      </dsp:nvSpPr>
      <dsp:spPr>
        <a:xfrm rot="1841">
          <a:off x="5569195" y="228677"/>
          <a:ext cx="274872" cy="321548"/>
        </a:xfrm>
        <a:prstGeom prst="rightArrow">
          <a:avLst>
            <a:gd name="adj1" fmla="val 60000"/>
            <a:gd name="adj2" fmla="val 50000"/>
          </a:avLst>
        </a:prstGeom>
        <a:solidFill>
          <a:srgbClr val="8064A2">
            <a:hueOff val="-1785908"/>
            <a:satOff val="10760"/>
            <a:lumOff val="862"/>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solidFill>
              <a:sysClr val="window" lastClr="FFFFFF"/>
            </a:solidFill>
            <a:latin typeface="Calibri"/>
            <a:ea typeface="宋体"/>
            <a:cs typeface="+mn-cs"/>
          </a:endParaRPr>
        </a:p>
      </dsp:txBody>
      <dsp:txXfrm>
        <a:off x="5569195" y="292965"/>
        <a:ext cx="192410" cy="192928"/>
      </dsp:txXfrm>
    </dsp:sp>
    <dsp:sp modelId="{075D0839-528B-4B0F-84B4-175257F2A9CD}">
      <dsp:nvSpPr>
        <dsp:cNvPr id="0" name=""/>
        <dsp:cNvSpPr/>
      </dsp:nvSpPr>
      <dsp:spPr>
        <a:xfrm>
          <a:off x="5973724" y="971"/>
          <a:ext cx="1296566" cy="777939"/>
        </a:xfrm>
        <a:prstGeom prst="roundRect">
          <a:avLst>
            <a:gd name="adj" fmla="val 10000"/>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学校专业设置诊断</a:t>
          </a:r>
        </a:p>
      </dsp:txBody>
      <dsp:txXfrm>
        <a:off x="5996509" y="23756"/>
        <a:ext cx="1250996" cy="732369"/>
      </dsp:txXfrm>
    </dsp:sp>
    <dsp:sp modelId="{1E04C35F-6326-4F79-9857-9D5042B5F963}">
      <dsp:nvSpPr>
        <dsp:cNvPr id="0" name=""/>
        <dsp:cNvSpPr/>
      </dsp:nvSpPr>
      <dsp:spPr>
        <a:xfrm rot="5400000">
          <a:off x="6484571" y="869671"/>
          <a:ext cx="274872" cy="321548"/>
        </a:xfrm>
        <a:prstGeom prst="rightArrow">
          <a:avLst>
            <a:gd name="adj1" fmla="val 60000"/>
            <a:gd name="adj2" fmla="val 50000"/>
          </a:avLst>
        </a:prstGeom>
        <a:solidFill>
          <a:srgbClr val="8064A2">
            <a:hueOff val="-2678862"/>
            <a:satOff val="16139"/>
            <a:lumOff val="129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solidFill>
              <a:sysClr val="window" lastClr="FFFFFF"/>
            </a:solidFill>
            <a:latin typeface="Calibri"/>
            <a:ea typeface="宋体"/>
            <a:cs typeface="+mn-cs"/>
          </a:endParaRPr>
        </a:p>
      </dsp:txBody>
      <dsp:txXfrm rot="-5400000">
        <a:off x="6525543" y="893009"/>
        <a:ext cx="192928" cy="192410"/>
      </dsp:txXfrm>
    </dsp:sp>
    <dsp:sp modelId="{0E7B123E-A4E7-4A5B-9547-E117788F0548}">
      <dsp:nvSpPr>
        <dsp:cNvPr id="0" name=""/>
        <dsp:cNvSpPr/>
      </dsp:nvSpPr>
      <dsp:spPr>
        <a:xfrm>
          <a:off x="5973724" y="1297538"/>
          <a:ext cx="1296566" cy="777939"/>
        </a:xfrm>
        <a:prstGeom prst="roundRect">
          <a:avLst>
            <a:gd name="adj" fmla="val 10000"/>
          </a:avLst>
        </a:prstGeo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学校专业优化调整</a:t>
          </a:r>
        </a:p>
      </dsp:txBody>
      <dsp:txXfrm>
        <a:off x="5996509" y="1320323"/>
        <a:ext cx="1250996" cy="732369"/>
      </dsp:txXfrm>
    </dsp:sp>
    <dsp:sp modelId="{8E7360AA-63EE-4EE0-BD4F-6C011522A1FB}">
      <dsp:nvSpPr>
        <dsp:cNvPr id="0" name=""/>
        <dsp:cNvSpPr/>
      </dsp:nvSpPr>
      <dsp:spPr>
        <a:xfrm rot="10800000">
          <a:off x="5584754" y="1525733"/>
          <a:ext cx="274872" cy="321548"/>
        </a:xfrm>
        <a:prstGeom prst="rightArrow">
          <a:avLst>
            <a:gd name="adj1" fmla="val 60000"/>
            <a:gd name="adj2" fmla="val 50000"/>
          </a:avLst>
        </a:prstGeom>
        <a:solidFill>
          <a:srgbClr val="8064A2">
            <a:hueOff val="-3571816"/>
            <a:satOff val="21519"/>
            <a:lumOff val="1725"/>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solidFill>
              <a:sysClr val="window" lastClr="FFFFFF"/>
            </a:solidFill>
            <a:latin typeface="Calibri"/>
            <a:ea typeface="宋体"/>
            <a:cs typeface="+mn-cs"/>
          </a:endParaRPr>
        </a:p>
      </dsp:txBody>
      <dsp:txXfrm rot="10800000">
        <a:off x="5667216" y="1590043"/>
        <a:ext cx="192410" cy="192928"/>
      </dsp:txXfrm>
    </dsp:sp>
    <dsp:sp modelId="{EE4DFDC9-0EF9-460E-BAB2-6015AB98DDFE}">
      <dsp:nvSpPr>
        <dsp:cNvPr id="0" name=""/>
        <dsp:cNvSpPr/>
      </dsp:nvSpPr>
      <dsp:spPr>
        <a:xfrm>
          <a:off x="4158531" y="1297538"/>
          <a:ext cx="1296566" cy="777939"/>
        </a:xfrm>
        <a:prstGeom prst="roundRect">
          <a:avLst>
            <a:gd name="adj" fmla="val 10000"/>
          </a:avLst>
        </a:prstGeom>
        <a:solidFill>
          <a:srgbClr val="8064A2">
            <a:hueOff val="-3720641"/>
            <a:satOff val="22416"/>
            <a:lumOff val="179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ysClr val="window" lastClr="FFFFFF"/>
              </a:solidFill>
              <a:latin typeface="微软雅黑" panose="020B0503020204020204" pitchFamily="34" charset="-122"/>
              <a:ea typeface="微软雅黑" panose="020B0503020204020204" pitchFamily="34" charset="-122"/>
              <a:cs typeface="+mn-cs"/>
            </a:rPr>
            <a:t>学校专业论证</a:t>
          </a:r>
        </a:p>
      </dsp:txBody>
      <dsp:txXfrm>
        <a:off x="4181316" y="1320323"/>
        <a:ext cx="1250996" cy="732369"/>
      </dsp:txXfrm>
    </dsp:sp>
    <dsp:sp modelId="{71A58AF6-2F2C-44D5-B118-1FEC9D869D96}">
      <dsp:nvSpPr>
        <dsp:cNvPr id="0" name=""/>
        <dsp:cNvSpPr/>
      </dsp:nvSpPr>
      <dsp:spPr>
        <a:xfrm rot="10800000">
          <a:off x="3769561" y="1525733"/>
          <a:ext cx="274872" cy="321548"/>
        </a:xfrm>
        <a:prstGeom prst="rightArrow">
          <a:avLst>
            <a:gd name="adj1" fmla="val 60000"/>
            <a:gd name="adj2" fmla="val 50000"/>
          </a:avLst>
        </a:prstGeom>
        <a:solidFill>
          <a:srgbClr val="8064A2">
            <a:hueOff val="-4464770"/>
            <a:satOff val="26899"/>
            <a:lumOff val="2156"/>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solidFill>
              <a:sysClr val="window" lastClr="FFFFFF"/>
            </a:solidFill>
            <a:latin typeface="Calibri"/>
            <a:ea typeface="宋体"/>
            <a:cs typeface="+mn-cs"/>
          </a:endParaRPr>
        </a:p>
      </dsp:txBody>
      <dsp:txXfrm rot="10800000">
        <a:off x="3852023" y="1590043"/>
        <a:ext cx="192410" cy="192928"/>
      </dsp:txXfrm>
    </dsp:sp>
    <dsp:sp modelId="{CBF17B0B-9654-401B-86F6-77B6D862D1C7}">
      <dsp:nvSpPr>
        <dsp:cNvPr id="0" name=""/>
        <dsp:cNvSpPr/>
      </dsp:nvSpPr>
      <dsp:spPr>
        <a:xfrm>
          <a:off x="2343338" y="1297538"/>
          <a:ext cx="1296566" cy="777939"/>
        </a:xfrm>
        <a:prstGeom prst="roundRect">
          <a:avLst>
            <a:gd name="adj" fmla="val 10000"/>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专业人才培养方案</a:t>
          </a:r>
        </a:p>
      </dsp:txBody>
      <dsp:txXfrm>
        <a:off x="2366123" y="1320323"/>
        <a:ext cx="1250996" cy="732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E39C0-5E92-4096-80ED-1C2FF822085D}">
      <dsp:nvSpPr>
        <dsp:cNvPr id="0" name=""/>
        <dsp:cNvSpPr/>
      </dsp:nvSpPr>
      <dsp:spPr>
        <a:xfrm>
          <a:off x="4123" y="0"/>
          <a:ext cx="2400248" cy="564810"/>
        </a:xfrm>
        <a:prstGeom prst="chevron">
          <a:avLst/>
        </a:prstGeom>
        <a:solidFill>
          <a:srgbClr val="009BD2"/>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 lastClr="FFFFFF"/>
              </a:solidFill>
              <a:latin typeface="微软雅黑" panose="020B0503020204020204" pitchFamily="34" charset="-122"/>
              <a:ea typeface="微软雅黑" panose="020B0503020204020204" pitchFamily="34" charset="-122"/>
              <a:cs typeface="+mn-cs"/>
            </a:rPr>
            <a:t>人才培养定位</a:t>
          </a:r>
          <a:endPar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86528" y="0"/>
        <a:ext cx="1835438" cy="564810"/>
      </dsp:txXfrm>
    </dsp:sp>
    <dsp:sp modelId="{0ECC150B-BC13-41C4-99A7-D0579C1BA342}">
      <dsp:nvSpPr>
        <dsp:cNvPr id="0" name=""/>
        <dsp:cNvSpPr/>
      </dsp:nvSpPr>
      <dsp:spPr>
        <a:xfrm>
          <a:off x="2164346" y="0"/>
          <a:ext cx="2400248" cy="564810"/>
        </a:xfrm>
        <a:prstGeom prst="chevron">
          <a:avLst/>
        </a:prstGeom>
        <a:solidFill>
          <a:srgbClr val="4F81BD"/>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 lastClr="FFFFFF"/>
              </a:solidFill>
              <a:latin typeface="微软雅黑" panose="020B0503020204020204" pitchFamily="34" charset="-122"/>
              <a:ea typeface="微软雅黑" panose="020B0503020204020204" pitchFamily="34" charset="-122"/>
              <a:cs typeface="+mn-cs"/>
            </a:rPr>
            <a:t>能力要素分析</a:t>
          </a:r>
          <a:endPar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446751" y="0"/>
        <a:ext cx="1835438" cy="564810"/>
      </dsp:txXfrm>
    </dsp:sp>
    <dsp:sp modelId="{9CB697FC-40C9-42A1-9709-D49B79356EC3}">
      <dsp:nvSpPr>
        <dsp:cNvPr id="0" name=""/>
        <dsp:cNvSpPr/>
      </dsp:nvSpPr>
      <dsp:spPr>
        <a:xfrm>
          <a:off x="4324570" y="0"/>
          <a:ext cx="2400248" cy="564810"/>
        </a:xfrm>
        <a:prstGeom prst="chevron">
          <a:avLst/>
        </a:prstGeom>
        <a:solidFill>
          <a:srgbClr val="4BACC6"/>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 lastClr="FFFFFF"/>
              </a:solidFill>
              <a:latin typeface="微软雅黑" panose="020B0503020204020204" pitchFamily="34" charset="-122"/>
              <a:ea typeface="微软雅黑" panose="020B0503020204020204" pitchFamily="34" charset="-122"/>
              <a:cs typeface="+mn-cs"/>
            </a:rPr>
            <a:t>知识体系构建</a:t>
          </a:r>
          <a:endPar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4606975" y="0"/>
        <a:ext cx="1835438" cy="564810"/>
      </dsp:txXfrm>
    </dsp:sp>
    <dsp:sp modelId="{A0150D4D-9BC0-4FE4-A320-0D824E37F13B}">
      <dsp:nvSpPr>
        <dsp:cNvPr id="0" name=""/>
        <dsp:cNvSpPr/>
      </dsp:nvSpPr>
      <dsp:spPr>
        <a:xfrm>
          <a:off x="6484793" y="0"/>
          <a:ext cx="2400248" cy="564810"/>
        </a:xfrm>
        <a:prstGeom prst="chevron">
          <a:avLst/>
        </a:prstGeom>
        <a:solidFill>
          <a:srgbClr val="4BACC6">
            <a:lumMod val="75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 lastClr="FFFFFF"/>
              </a:solidFill>
              <a:latin typeface="微软雅黑" panose="020B0503020204020204" pitchFamily="34" charset="-122"/>
              <a:ea typeface="微软雅黑" panose="020B0503020204020204" pitchFamily="34" charset="-122"/>
              <a:cs typeface="+mn-cs"/>
            </a:rPr>
            <a:t>课程设置</a:t>
          </a:r>
          <a:endParaRPr lang="zh-CN" altLang="en-US" sz="1800" b="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6767198" y="0"/>
        <a:ext cx="1835438" cy="5648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1B0C7-F1B3-4FC9-8F44-13169094FD0F}">
      <dsp:nvSpPr>
        <dsp:cNvPr id="0" name=""/>
        <dsp:cNvSpPr/>
      </dsp:nvSpPr>
      <dsp:spPr>
        <a:xfrm>
          <a:off x="2396854" y="1832049"/>
          <a:ext cx="1223994" cy="720003"/>
        </a:xfrm>
        <a:prstGeom prst="roundRect">
          <a:avLst>
            <a:gd name="adj" fmla="val 10000"/>
          </a:avLst>
        </a:prstGeom>
        <a:solidFill>
          <a:sysClr val="window" lastClr="FFFFFF">
            <a:alpha val="90000"/>
            <a:hueOff val="0"/>
            <a:satOff val="0"/>
            <a:lumOff val="0"/>
            <a:alphaOff val="0"/>
          </a:sysClr>
        </a:solidFill>
        <a:ln w="25400" cap="flat" cmpd="sng" algn="ctr">
          <a:solidFill>
            <a:srgbClr val="0070C0">
              <a:alpha val="63333"/>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solidFill>
                <a:sysClr val="windowText" lastClr="000000">
                  <a:hueOff val="0"/>
                  <a:satOff val="0"/>
                  <a:lumOff val="0"/>
                  <a:alphaOff val="0"/>
                </a:sysClr>
              </a:solidFill>
              <a:latin typeface="微软雅黑" pitchFamily="34" charset="-122"/>
              <a:ea typeface="微软雅黑" pitchFamily="34" charset="-122"/>
              <a:cs typeface="+mn-cs"/>
            </a:rPr>
            <a:t>教学资源数据中心</a:t>
          </a:r>
          <a:endParaRPr lang="zh-CN" altLang="en-US" sz="10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a:off x="2779868" y="2027866"/>
        <a:ext cx="825164" cy="508370"/>
      </dsp:txXfrm>
    </dsp:sp>
    <dsp:sp modelId="{3E095A18-4E1E-45FC-A621-EE1576474EE2}">
      <dsp:nvSpPr>
        <dsp:cNvPr id="0" name=""/>
        <dsp:cNvSpPr/>
      </dsp:nvSpPr>
      <dsp:spPr>
        <a:xfrm>
          <a:off x="293528" y="1832049"/>
          <a:ext cx="1223994" cy="720003"/>
        </a:xfrm>
        <a:prstGeom prst="roundRect">
          <a:avLst>
            <a:gd name="adj" fmla="val 10000"/>
          </a:avLst>
        </a:prstGeom>
        <a:solidFill>
          <a:sysClr val="window" lastClr="FFFFFF">
            <a:alpha val="90000"/>
            <a:hueOff val="0"/>
            <a:satOff val="0"/>
            <a:lumOff val="0"/>
            <a:alphaOff val="0"/>
          </a:sysClr>
        </a:solidFill>
        <a:ln w="25400" cap="flat" cmpd="sng" algn="ctr">
          <a:solidFill>
            <a:srgbClr val="0070C0">
              <a:alpha val="5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solidFill>
                <a:sysClr val="windowText" lastClr="000000">
                  <a:hueOff val="0"/>
                  <a:satOff val="0"/>
                  <a:lumOff val="0"/>
                  <a:alphaOff val="0"/>
                </a:sysClr>
              </a:solidFill>
              <a:latin typeface="微软雅黑" pitchFamily="34" charset="-122"/>
              <a:ea typeface="微软雅黑" pitchFamily="34" charset="-122"/>
              <a:cs typeface="+mn-cs"/>
            </a:rPr>
            <a:t>系列教辅资源专业制作</a:t>
          </a:r>
          <a:endParaRPr lang="zh-CN" altLang="en-US" sz="10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a:off x="309344" y="2027866"/>
        <a:ext cx="825164" cy="508370"/>
      </dsp:txXfrm>
    </dsp:sp>
    <dsp:sp modelId="{A9A29613-2200-4186-9E4A-6512903382E8}">
      <dsp:nvSpPr>
        <dsp:cNvPr id="0" name=""/>
        <dsp:cNvSpPr/>
      </dsp:nvSpPr>
      <dsp:spPr>
        <a:xfrm>
          <a:off x="2396854" y="57531"/>
          <a:ext cx="1223994" cy="720003"/>
        </a:xfrm>
        <a:prstGeom prst="roundRect">
          <a:avLst>
            <a:gd name="adj" fmla="val 10000"/>
          </a:avLst>
        </a:prstGeom>
        <a:solidFill>
          <a:sysClr val="window" lastClr="FFFFFF">
            <a:alpha val="90000"/>
            <a:hueOff val="0"/>
            <a:satOff val="0"/>
            <a:lumOff val="0"/>
            <a:alphaOff val="0"/>
          </a:sysClr>
        </a:solidFill>
        <a:ln w="25400" cap="flat" cmpd="sng" algn="ctr">
          <a:solidFill>
            <a:srgbClr val="0070C0">
              <a:alpha val="76667"/>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solidFill>
                <a:sysClr val="windowText" lastClr="000000">
                  <a:hueOff val="0"/>
                  <a:satOff val="0"/>
                  <a:lumOff val="0"/>
                  <a:alphaOff val="0"/>
                </a:sysClr>
              </a:solidFill>
              <a:latin typeface="微软雅黑" pitchFamily="34" charset="-122"/>
              <a:ea typeface="微软雅黑" pitchFamily="34" charset="-122"/>
              <a:cs typeface="+mn-cs"/>
            </a:rPr>
            <a:t>虚拟仿真实验教学平台</a:t>
          </a:r>
          <a:endParaRPr lang="zh-CN" altLang="en-US" sz="10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a:off x="2779868" y="73347"/>
        <a:ext cx="825164" cy="508370"/>
      </dsp:txXfrm>
    </dsp:sp>
    <dsp:sp modelId="{72937519-9131-47E3-AD72-84A0CA233683}">
      <dsp:nvSpPr>
        <dsp:cNvPr id="0" name=""/>
        <dsp:cNvSpPr/>
      </dsp:nvSpPr>
      <dsp:spPr>
        <a:xfrm>
          <a:off x="293528" y="57531"/>
          <a:ext cx="1223994" cy="720003"/>
        </a:xfrm>
        <a:prstGeom prst="roundRect">
          <a:avLst>
            <a:gd name="adj" fmla="val 10000"/>
          </a:avLst>
        </a:prstGeom>
        <a:solidFill>
          <a:sysClr val="window" lastClr="FFFFFF">
            <a:alpha val="90000"/>
            <a:hueOff val="0"/>
            <a:satOff val="0"/>
            <a:lumOff val="0"/>
            <a:alphaOff val="0"/>
          </a:sysClr>
        </a:solidFill>
        <a:ln w="25400" cap="flat" cmpd="sng" algn="ctr">
          <a:solidFill>
            <a:srgbClr val="0070C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solidFill>
                <a:sysClr val="windowText" lastClr="000000">
                  <a:hueOff val="0"/>
                  <a:satOff val="0"/>
                  <a:lumOff val="0"/>
                  <a:alphaOff val="0"/>
                </a:sysClr>
              </a:solidFill>
              <a:latin typeface="微软雅黑" pitchFamily="34" charset="-122"/>
              <a:ea typeface="微软雅黑" pitchFamily="34" charset="-122"/>
              <a:cs typeface="+mn-cs"/>
            </a:rPr>
            <a:t>教学质量提升“易”课程包</a:t>
          </a:r>
          <a:endParaRPr lang="zh-CN" altLang="en-US" sz="10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a:off x="309344" y="73347"/>
        <a:ext cx="825164" cy="508370"/>
      </dsp:txXfrm>
    </dsp:sp>
    <dsp:sp modelId="{F09D0F2A-1215-4375-833D-5D9C6BC50FB0}">
      <dsp:nvSpPr>
        <dsp:cNvPr id="0" name=""/>
        <dsp:cNvSpPr/>
      </dsp:nvSpPr>
      <dsp:spPr>
        <a:xfrm>
          <a:off x="801142" y="155723"/>
          <a:ext cx="1129950" cy="1115995"/>
        </a:xfrm>
        <a:prstGeom prst="pieWedge">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ysClr val="window" lastClr="FFFFFF"/>
              </a:solidFill>
              <a:latin typeface="微软雅黑" pitchFamily="34" charset="-122"/>
              <a:ea typeface="微软雅黑" pitchFamily="34" charset="-122"/>
              <a:cs typeface="+mn-cs"/>
            </a:rPr>
            <a:t>理论教学</a:t>
          </a:r>
          <a:endParaRPr lang="zh-CN" altLang="en-US" sz="1400" b="1" kern="1200" dirty="0">
            <a:solidFill>
              <a:sysClr val="window" lastClr="FFFFFF"/>
            </a:solidFill>
            <a:latin typeface="微软雅黑" pitchFamily="34" charset="-122"/>
            <a:ea typeface="微软雅黑" pitchFamily="34" charset="-122"/>
            <a:cs typeface="+mn-cs"/>
          </a:endParaRPr>
        </a:p>
      </dsp:txBody>
      <dsp:txXfrm>
        <a:off x="1132097" y="482590"/>
        <a:ext cx="798995" cy="789128"/>
      </dsp:txXfrm>
    </dsp:sp>
    <dsp:sp modelId="{3AAA4571-C331-426A-BECA-291858ADC52D}">
      <dsp:nvSpPr>
        <dsp:cNvPr id="0" name=""/>
        <dsp:cNvSpPr/>
      </dsp:nvSpPr>
      <dsp:spPr>
        <a:xfrm rot="5400000">
          <a:off x="1990262" y="148746"/>
          <a:ext cx="1115995" cy="1129950"/>
        </a:xfrm>
        <a:prstGeom prst="pieWedge">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smtClean="0">
              <a:solidFill>
                <a:sysClr val="window" lastClr="FFFFFF"/>
              </a:solidFill>
              <a:latin typeface="微软雅黑" pitchFamily="34" charset="-122"/>
              <a:ea typeface="微软雅黑" pitchFamily="34" charset="-122"/>
              <a:cs typeface="+mn-cs"/>
            </a:rPr>
            <a:t>实验教学</a:t>
          </a:r>
          <a:endParaRPr lang="zh-CN" altLang="en-US" sz="1400" b="1" kern="1200" dirty="0">
            <a:solidFill>
              <a:sysClr val="window" lastClr="FFFFFF"/>
            </a:solidFill>
            <a:latin typeface="微软雅黑" pitchFamily="34" charset="-122"/>
            <a:ea typeface="微软雅黑" pitchFamily="34" charset="-122"/>
            <a:cs typeface="+mn-cs"/>
          </a:endParaRPr>
        </a:p>
      </dsp:txBody>
      <dsp:txXfrm rot="-5400000">
        <a:off x="1983285" y="482590"/>
        <a:ext cx="798995" cy="789128"/>
      </dsp:txXfrm>
    </dsp:sp>
    <dsp:sp modelId="{B7F3A998-54DA-4E96-8FF1-4A0D584B6108}">
      <dsp:nvSpPr>
        <dsp:cNvPr id="0" name=""/>
        <dsp:cNvSpPr/>
      </dsp:nvSpPr>
      <dsp:spPr>
        <a:xfrm rot="10800000">
          <a:off x="1983284" y="1337865"/>
          <a:ext cx="1129950" cy="1115995"/>
        </a:xfrm>
        <a:prstGeom prst="pieWedge">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smtClean="0">
              <a:solidFill>
                <a:sysClr val="window" lastClr="FFFFFF"/>
              </a:solidFill>
              <a:latin typeface="微软雅黑" pitchFamily="34" charset="-122"/>
              <a:ea typeface="微软雅黑" pitchFamily="34" charset="-122"/>
              <a:cs typeface="+mn-cs"/>
            </a:rPr>
            <a:t>资源中心</a:t>
          </a:r>
          <a:endParaRPr lang="zh-CN" altLang="en-US" sz="1400" b="1" kern="1200" dirty="0">
            <a:solidFill>
              <a:sysClr val="window" lastClr="FFFFFF"/>
            </a:solidFill>
            <a:latin typeface="微软雅黑" pitchFamily="34" charset="-122"/>
            <a:ea typeface="微软雅黑" pitchFamily="34" charset="-122"/>
            <a:cs typeface="+mn-cs"/>
          </a:endParaRPr>
        </a:p>
      </dsp:txBody>
      <dsp:txXfrm rot="10800000">
        <a:off x="1983284" y="1337865"/>
        <a:ext cx="798995" cy="789128"/>
      </dsp:txXfrm>
    </dsp:sp>
    <dsp:sp modelId="{AD061963-5293-48A3-9422-B26C2C9530F7}">
      <dsp:nvSpPr>
        <dsp:cNvPr id="0" name=""/>
        <dsp:cNvSpPr/>
      </dsp:nvSpPr>
      <dsp:spPr>
        <a:xfrm rot="16200000">
          <a:off x="808120" y="1330888"/>
          <a:ext cx="1115995" cy="1129950"/>
        </a:xfrm>
        <a:prstGeom prst="pieWedge">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smtClean="0">
              <a:solidFill>
                <a:sysClr val="window" lastClr="FFFFFF"/>
              </a:solidFill>
              <a:latin typeface="微软雅黑" pitchFamily="34" charset="-122"/>
              <a:ea typeface="微软雅黑" pitchFamily="34" charset="-122"/>
              <a:cs typeface="+mn-cs"/>
            </a:rPr>
            <a:t>个性定制</a:t>
          </a:r>
          <a:endParaRPr lang="zh-CN" altLang="en-US" sz="1400" b="1" kern="1200" dirty="0">
            <a:solidFill>
              <a:sysClr val="window" lastClr="FFFFFF"/>
            </a:solidFill>
            <a:latin typeface="微软雅黑" pitchFamily="34" charset="-122"/>
            <a:ea typeface="微软雅黑" pitchFamily="34" charset="-122"/>
            <a:cs typeface="+mn-cs"/>
          </a:endParaRPr>
        </a:p>
      </dsp:txBody>
      <dsp:txXfrm rot="5400000">
        <a:off x="1132098" y="1337865"/>
        <a:ext cx="798995" cy="789128"/>
      </dsp:txXfrm>
    </dsp:sp>
    <dsp:sp modelId="{6C69FB8F-ACB4-4D95-B79B-A74EAFE79AC4}">
      <dsp:nvSpPr>
        <dsp:cNvPr id="0" name=""/>
        <dsp:cNvSpPr/>
      </dsp:nvSpPr>
      <dsp:spPr>
        <a:xfrm>
          <a:off x="1762122" y="1069929"/>
          <a:ext cx="390132" cy="339246"/>
        </a:xfrm>
        <a:prstGeom prst="circularArrow">
          <a:avLst/>
        </a:prstGeom>
        <a:solidFill>
          <a:srgbClr val="F79646">
            <a:tint val="4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B55866D5-EBE5-4B0C-867B-6A4CB36ED9F8}">
      <dsp:nvSpPr>
        <dsp:cNvPr id="0" name=""/>
        <dsp:cNvSpPr/>
      </dsp:nvSpPr>
      <dsp:spPr>
        <a:xfrm rot="10800000">
          <a:off x="1762122" y="1200409"/>
          <a:ext cx="390132" cy="339246"/>
        </a:xfrm>
        <a:prstGeom prst="circularArrow">
          <a:avLst/>
        </a:prstGeom>
        <a:solidFill>
          <a:srgbClr val="F79646">
            <a:tint val="4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69946" cy="129568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4153" y="388706"/>
          <a:ext cx="1053449" cy="518275"/>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4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453" y="414006"/>
        <a:ext cx="1002849" cy="467675"/>
      </dsp:txXfrm>
    </dsp:sp>
    <dsp:sp modelId="{A724122E-4719-4277-9AC8-E16235D86D74}">
      <dsp:nvSpPr>
        <dsp:cNvPr id="0" name=""/>
        <dsp:cNvSpPr/>
      </dsp:nvSpPr>
      <dsp:spPr>
        <a:xfrm>
          <a:off x="1306473" y="388706"/>
          <a:ext cx="876324" cy="518275"/>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ts val="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31773" y="414006"/>
        <a:ext cx="825724" cy="467675"/>
      </dsp:txXfrm>
    </dsp:sp>
    <dsp:sp modelId="{EA9C3EC2-12DD-4D31-8199-B4865CDE1617}">
      <dsp:nvSpPr>
        <dsp:cNvPr id="0" name=""/>
        <dsp:cNvSpPr/>
      </dsp:nvSpPr>
      <dsp:spPr>
        <a:xfrm>
          <a:off x="2451291" y="388706"/>
          <a:ext cx="933011" cy="518275"/>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76591" y="414006"/>
        <a:ext cx="882411" cy="467675"/>
      </dsp:txXfrm>
    </dsp:sp>
    <dsp:sp modelId="{67D15CF9-5179-46A1-A660-198859E5E786}">
      <dsp:nvSpPr>
        <dsp:cNvPr id="0" name=""/>
        <dsp:cNvSpPr/>
      </dsp:nvSpPr>
      <dsp:spPr>
        <a:xfrm>
          <a:off x="3615960" y="388706"/>
          <a:ext cx="979028" cy="518275"/>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41260" y="414006"/>
        <a:ext cx="928428" cy="467675"/>
      </dsp:txXfrm>
    </dsp:sp>
    <dsp:sp modelId="{82699592-9DDB-4624-8A67-3BE34F82486E}">
      <dsp:nvSpPr>
        <dsp:cNvPr id="0" name=""/>
        <dsp:cNvSpPr/>
      </dsp:nvSpPr>
      <dsp:spPr>
        <a:xfrm>
          <a:off x="4800735" y="388706"/>
          <a:ext cx="912593" cy="518275"/>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826035" y="414006"/>
        <a:ext cx="861993" cy="4676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tiff"/><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23.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tags" Target="../tags/tag15.xml"/><Relationship Id="rId16" Type="http://schemas.openxmlformats.org/officeDocument/2006/relationships/image" Target="../media/image25.tif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21.png"/><Relationship Id="rId5" Type="http://schemas.openxmlformats.org/officeDocument/2006/relationships/tags" Target="../tags/tag18.xml"/><Relationship Id="rId15" Type="http://schemas.openxmlformats.org/officeDocument/2006/relationships/image" Target="../media/image15.png"/><Relationship Id="rId10" Type="http://schemas.openxmlformats.org/officeDocument/2006/relationships/slideLayout" Target="../slideLayouts/slideLayout2.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diagramLayout" Target="../diagrams/layout3.xml"/><Relationship Id="rId7" Type="http://schemas.openxmlformats.org/officeDocument/2006/relationships/image" Target="../media/image4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50.jpeg"/><Relationship Id="rId4" Type="http://schemas.openxmlformats.org/officeDocument/2006/relationships/diagramQuickStyle" Target="../diagrams/quickStyle3.xml"/><Relationship Id="rId9" Type="http://schemas.openxmlformats.org/officeDocument/2006/relationships/image" Target="../media/image49.jpe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tags" Target="../tags/tag25.xml"/><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2.xml"/><Relationship Id="rId11" Type="http://schemas.openxmlformats.org/officeDocument/2006/relationships/image" Target="../media/image55.jpeg"/><Relationship Id="rId5" Type="http://schemas.openxmlformats.org/officeDocument/2006/relationships/video" Target="file:///F:\20150615&#26234;&#22253;\3D&#20135;&#21697;&#23637;&#31034;&#30005;&#23376;&#20070;\&#23637;&#21381;&#26041;&#26696;&#23436;&#20840;\3D&#26053;&#28216;&#22810;&#32500;&#25945;&#23398;&#23454;&#35757;&#24179;&#21488;ppt.wmv" TargetMode="External"/><Relationship Id="rId15" Type="http://schemas.openxmlformats.org/officeDocument/2006/relationships/image" Target="../media/image59.jpeg"/><Relationship Id="rId10" Type="http://schemas.openxmlformats.org/officeDocument/2006/relationships/image" Target="../media/image54.png"/><Relationship Id="rId4" Type="http://schemas.openxmlformats.org/officeDocument/2006/relationships/tags" Target="../tags/tag26.xml"/><Relationship Id="rId9" Type="http://schemas.openxmlformats.org/officeDocument/2006/relationships/image" Target="../media/image53.png"/><Relationship Id="rId1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6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diagramQuickStyle" Target="../diagrams/quickStyle4.xml"/><Relationship Id="rId3" Type="http://schemas.microsoft.com/office/2007/relationships/hdphoto" Target="../media/hdphoto3.wdp"/><Relationship Id="rId7" Type="http://schemas.openxmlformats.org/officeDocument/2006/relationships/image" Target="../media/image71.png"/><Relationship Id="rId12" Type="http://schemas.openxmlformats.org/officeDocument/2006/relationships/diagramLayout" Target="../diagrams/layout4.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diagramData" Target="../diagrams/data4.xml"/><Relationship Id="rId5" Type="http://schemas.openxmlformats.org/officeDocument/2006/relationships/image" Target="../media/image69.png"/><Relationship Id="rId15" Type="http://schemas.microsoft.com/office/2007/relationships/diagramDrawing" Target="../diagrams/drawing4.xml"/><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diagramColors" Target="../diagrams/colors4.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image" Target="../media/image80.png"/><Relationship Id="rId4" Type="http://schemas.openxmlformats.org/officeDocument/2006/relationships/tags" Target="../tags/tag34.xml"/><Relationship Id="rId9"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88.jpg"/><Relationship Id="rId4" Type="http://schemas.openxmlformats.org/officeDocument/2006/relationships/image" Target="../media/image87.jp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91.jpeg"/><Relationship Id="rId4" Type="http://schemas.openxmlformats.org/officeDocument/2006/relationships/image" Target="../media/image90.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987012" y="2823836"/>
            <a:ext cx="1060703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smtClean="0">
                <a:solidFill>
                  <a:srgbClr val="1074BB"/>
                </a:solidFill>
                <a:latin typeface="微软雅黑" pitchFamily="34" charset="-122"/>
              </a:rPr>
              <a:t>高职院校专业群建设综合解决方案</a:t>
            </a:r>
            <a:endParaRPr lang="en-US" altLang="zh-CN" sz="3800" dirty="0" smtClean="0">
              <a:solidFill>
                <a:srgbClr val="1074BB"/>
              </a:solidFill>
              <a:latin typeface="微软雅黑" pitchFamily="34" charset="-122"/>
            </a:endParaRPr>
          </a:p>
        </p:txBody>
      </p:sp>
      <p:sp>
        <p:nvSpPr>
          <p:cNvPr id="14" name="标题 3"/>
          <p:cNvSpPr txBox="1">
            <a:spLocks/>
          </p:cNvSpPr>
          <p:nvPr/>
        </p:nvSpPr>
        <p:spPr>
          <a:xfrm>
            <a:off x="3432387" y="4213411"/>
            <a:ext cx="5700156"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1900" dirty="0">
                <a:solidFill>
                  <a:schemeClr val="tx1"/>
                </a:solidFill>
                <a:latin typeface="微软雅黑" pitchFamily="34" charset="-122"/>
              </a:rPr>
              <a:t>国</a:t>
            </a:r>
            <a:r>
              <a:rPr lang="zh-CN" altLang="en-US" sz="1900" dirty="0" smtClean="0">
                <a:solidFill>
                  <a:schemeClr val="tx1"/>
                </a:solidFill>
                <a:latin typeface="微软雅黑" pitchFamily="34" charset="-122"/>
              </a:rPr>
              <a:t>泰安战略项目事业部</a:t>
            </a:r>
            <a:endParaRPr lang="en-US" altLang="zh-CN" sz="1900" dirty="0" smtClean="0">
              <a:solidFill>
                <a:schemeClr val="tx1"/>
              </a:solidFill>
              <a:latin typeface="微软雅黑" pitchFamily="34" charset="-122"/>
            </a:endParaRPr>
          </a:p>
          <a:p>
            <a:pPr algn="ctr" defTabSz="913765">
              <a:lnSpc>
                <a:spcPct val="150000"/>
              </a:lnSpc>
            </a:pPr>
            <a:r>
              <a:rPr lang="en-US" altLang="zh-CN" sz="1600" dirty="0" smtClean="0">
                <a:solidFill>
                  <a:schemeClr val="tx1"/>
                </a:solidFill>
                <a:latin typeface="微软雅黑" pitchFamily="34" charset="-122"/>
              </a:rPr>
              <a:t>2018</a:t>
            </a:r>
            <a:r>
              <a:rPr lang="zh-CN" altLang="en-US" sz="1600" dirty="0" smtClean="0">
                <a:solidFill>
                  <a:schemeClr val="tx1"/>
                </a:solidFill>
                <a:latin typeface="微软雅黑" pitchFamily="34" charset="-122"/>
              </a:rPr>
              <a:t>年</a:t>
            </a:r>
            <a:r>
              <a:rPr lang="en-US" altLang="zh-CN" sz="1600" dirty="0">
                <a:solidFill>
                  <a:schemeClr val="tx1"/>
                </a:solidFill>
                <a:latin typeface="微软雅黑" pitchFamily="34" charset="-122"/>
              </a:rPr>
              <a:t>9</a:t>
            </a:r>
            <a:r>
              <a:rPr lang="zh-CN" altLang="en-US" sz="1600" dirty="0" smtClean="0">
                <a:solidFill>
                  <a:schemeClr val="tx1"/>
                </a:solidFill>
                <a:latin typeface="微软雅黑" pitchFamily="34" charset="-122"/>
              </a:rPr>
              <a:t>月</a:t>
            </a:r>
            <a:endParaRPr lang="en-US" altLang="zh-CN" sz="1600" dirty="0" smtClean="0">
              <a:solidFill>
                <a:schemeClr val="tx1"/>
              </a:solidFill>
              <a:latin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cxnSp>
        <p:nvCxnSpPr>
          <p:cNvPr id="32" name="直接连接符 31"/>
          <p:cNvCxnSpPr/>
          <p:nvPr/>
        </p:nvCxnSpPr>
        <p:spPr>
          <a:xfrm>
            <a:off x="1768416" y="404813"/>
            <a:ext cx="96387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3613228" y="1636740"/>
            <a:ext cx="3834234" cy="442011"/>
          </a:xfrm>
          <a:prstGeom prst="rect">
            <a:avLst/>
          </a:prstGeom>
          <a:solidFill>
            <a:srgbClr val="0070C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32935" tIns="66468" rIns="132935" bIns="66468">
            <a:spAutoFit/>
          </a:bodyPr>
          <a:lstStyle/>
          <a:p>
            <a:pPr algn="ctr"/>
            <a:r>
              <a:rPr lang="zh-CN" altLang="en-US" sz="2000" dirty="0">
                <a:solidFill>
                  <a:srgbClr val="FFFFFF"/>
                </a:solidFill>
                <a:latin typeface="微软雅黑" panose="020B0503020204020204" pitchFamily="34" charset="-122"/>
                <a:ea typeface="微软雅黑" panose="020B0503020204020204" pitchFamily="34" charset="-122"/>
              </a:rPr>
              <a:t>专业群建设的</a:t>
            </a:r>
            <a:r>
              <a:rPr lang="zh-CN" altLang="zh-CN" sz="2000" dirty="0">
                <a:solidFill>
                  <a:srgbClr val="FFFFFF"/>
                </a:solidFill>
                <a:latin typeface="微软雅黑" panose="020B0503020204020204" pitchFamily="34" charset="-122"/>
                <a:ea typeface="微软雅黑" panose="020B0503020204020204" pitchFamily="34" charset="-122"/>
              </a:rPr>
              <a:t>四性</a:t>
            </a:r>
            <a:r>
              <a:rPr lang="zh-CN" altLang="zh-CN" sz="2000" dirty="0" smtClean="0">
                <a:solidFill>
                  <a:srgbClr val="FFFFFF"/>
                </a:solidFill>
                <a:latin typeface="微软雅黑" panose="020B0503020204020204" pitchFamily="34" charset="-122"/>
                <a:ea typeface="微软雅黑" panose="020B0503020204020204" pitchFamily="34" charset="-122"/>
              </a:rPr>
              <a:t>原则</a:t>
            </a:r>
            <a:endParaRPr lang="en-US" altLang="zh-CN" sz="2000" dirty="0">
              <a:solidFill>
                <a:srgbClr val="FFFFFF"/>
              </a:solidFill>
              <a:latin typeface="微软雅黑" panose="020B0503020204020204" pitchFamily="34" charset="-122"/>
              <a:ea typeface="微软雅黑" panose="020B0503020204020204" pitchFamily="34" charset="-122"/>
            </a:endParaRPr>
          </a:p>
        </p:txBody>
      </p:sp>
      <p:grpSp>
        <p:nvGrpSpPr>
          <p:cNvPr id="72" name="组合 71"/>
          <p:cNvGrpSpPr/>
          <p:nvPr/>
        </p:nvGrpSpPr>
        <p:grpSpPr>
          <a:xfrm>
            <a:off x="276574" y="2287840"/>
            <a:ext cx="11448954" cy="3022600"/>
            <a:chOff x="1224069" y="3583431"/>
            <a:chExt cx="11448954" cy="3022600"/>
          </a:xfrm>
        </p:grpSpPr>
        <p:grpSp>
          <p:nvGrpSpPr>
            <p:cNvPr id="73" name="组合 72"/>
            <p:cNvGrpSpPr/>
            <p:nvPr/>
          </p:nvGrpSpPr>
          <p:grpSpPr>
            <a:xfrm>
              <a:off x="1224069" y="3583431"/>
              <a:ext cx="11448954" cy="3022600"/>
              <a:chOff x="1666875" y="1484313"/>
              <a:chExt cx="11448954" cy="3022600"/>
            </a:xfrm>
          </p:grpSpPr>
          <p:grpSp>
            <p:nvGrpSpPr>
              <p:cNvPr id="115" name="Group 2"/>
              <p:cNvGrpSpPr/>
              <p:nvPr/>
            </p:nvGrpSpPr>
            <p:grpSpPr bwMode="auto">
              <a:xfrm>
                <a:off x="1666875" y="1484313"/>
                <a:ext cx="1871663" cy="3022600"/>
                <a:chOff x="1050" y="935"/>
                <a:chExt cx="1179" cy="1904"/>
              </a:xfrm>
            </p:grpSpPr>
            <p:sp>
              <p:nvSpPr>
                <p:cNvPr id="120" name="Freeform 4"/>
                <p:cNvSpPr>
                  <a:spLocks noChangeArrowheads="1"/>
                </p:cNvSpPr>
                <p:nvPr/>
              </p:nvSpPr>
              <p:spPr bwMode="auto">
                <a:xfrm>
                  <a:off x="1050" y="2417"/>
                  <a:ext cx="891" cy="422"/>
                </a:xfrm>
                <a:custGeom>
                  <a:avLst/>
                  <a:gdLst>
                    <a:gd name="T0" fmla="*/ 131 w 678"/>
                    <a:gd name="T1" fmla="*/ 0 h 321"/>
                    <a:gd name="T2" fmla="*/ 606 w 678"/>
                    <a:gd name="T3" fmla="*/ 0 h 321"/>
                    <a:gd name="T4" fmla="*/ 678 w 678"/>
                    <a:gd name="T5" fmla="*/ 162 h 321"/>
                    <a:gd name="T6" fmla="*/ 528 w 678"/>
                    <a:gd name="T7" fmla="*/ 321 h 321"/>
                    <a:gd name="T8" fmla="*/ 0 w 678"/>
                    <a:gd name="T9" fmla="*/ 321 h 321"/>
                    <a:gd name="T10" fmla="*/ 131 w 678"/>
                    <a:gd name="T11" fmla="*/ 0 h 321"/>
                  </a:gdLst>
                  <a:ahLst/>
                  <a:cxnLst>
                    <a:cxn ang="0">
                      <a:pos x="T0" y="T1"/>
                    </a:cxn>
                    <a:cxn ang="0">
                      <a:pos x="T2" y="T3"/>
                    </a:cxn>
                    <a:cxn ang="0">
                      <a:pos x="T4" y="T5"/>
                    </a:cxn>
                    <a:cxn ang="0">
                      <a:pos x="T6" y="T7"/>
                    </a:cxn>
                    <a:cxn ang="0">
                      <a:pos x="T8" y="T9"/>
                    </a:cxn>
                    <a:cxn ang="0">
                      <a:pos x="T10" y="T11"/>
                    </a:cxn>
                  </a:cxnLst>
                  <a:rect l="0" t="0" r="r" b="b"/>
                  <a:pathLst>
                    <a:path w="678" h="321">
                      <a:moveTo>
                        <a:pt x="131" y="0"/>
                      </a:moveTo>
                      <a:lnTo>
                        <a:pt x="606" y="0"/>
                      </a:lnTo>
                      <a:lnTo>
                        <a:pt x="678" y="162"/>
                      </a:lnTo>
                      <a:lnTo>
                        <a:pt x="528" y="321"/>
                      </a:lnTo>
                      <a:lnTo>
                        <a:pt x="0" y="321"/>
                      </a:lnTo>
                      <a:lnTo>
                        <a:pt x="131" y="0"/>
                      </a:lnTo>
                      <a:close/>
                    </a:path>
                  </a:pathLst>
                </a:custGeom>
                <a:solidFill>
                  <a:srgbClr val="D97300"/>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round/>
                    </a14:hiddenLine>
                  </a:ext>
                </a:extLst>
              </p:spPr>
              <p:txBody>
                <a:bodyP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1" name="Freeform 5"/>
                <p:cNvSpPr>
                  <a:spLocks noChangeArrowheads="1"/>
                </p:cNvSpPr>
                <p:nvPr/>
              </p:nvSpPr>
              <p:spPr bwMode="auto">
                <a:xfrm>
                  <a:off x="1141" y="1918"/>
                  <a:ext cx="891" cy="422"/>
                </a:xfrm>
                <a:custGeom>
                  <a:avLst/>
                  <a:gdLst>
                    <a:gd name="T0" fmla="*/ 131 w 678"/>
                    <a:gd name="T1" fmla="*/ 0 h 321"/>
                    <a:gd name="T2" fmla="*/ 606 w 678"/>
                    <a:gd name="T3" fmla="*/ 0 h 321"/>
                    <a:gd name="T4" fmla="*/ 678 w 678"/>
                    <a:gd name="T5" fmla="*/ 162 h 321"/>
                    <a:gd name="T6" fmla="*/ 528 w 678"/>
                    <a:gd name="T7" fmla="*/ 321 h 321"/>
                    <a:gd name="T8" fmla="*/ 0 w 678"/>
                    <a:gd name="T9" fmla="*/ 321 h 321"/>
                    <a:gd name="T10" fmla="*/ 131 w 678"/>
                    <a:gd name="T11" fmla="*/ 0 h 321"/>
                  </a:gdLst>
                  <a:ahLst/>
                  <a:cxnLst>
                    <a:cxn ang="0">
                      <a:pos x="T0" y="T1"/>
                    </a:cxn>
                    <a:cxn ang="0">
                      <a:pos x="T2" y="T3"/>
                    </a:cxn>
                    <a:cxn ang="0">
                      <a:pos x="T4" y="T5"/>
                    </a:cxn>
                    <a:cxn ang="0">
                      <a:pos x="T6" y="T7"/>
                    </a:cxn>
                    <a:cxn ang="0">
                      <a:pos x="T8" y="T9"/>
                    </a:cxn>
                    <a:cxn ang="0">
                      <a:pos x="T10" y="T11"/>
                    </a:cxn>
                  </a:cxnLst>
                  <a:rect l="0" t="0" r="r" b="b"/>
                  <a:pathLst>
                    <a:path w="678" h="321">
                      <a:moveTo>
                        <a:pt x="131" y="0"/>
                      </a:moveTo>
                      <a:lnTo>
                        <a:pt x="606" y="0"/>
                      </a:lnTo>
                      <a:lnTo>
                        <a:pt x="678" y="162"/>
                      </a:lnTo>
                      <a:lnTo>
                        <a:pt x="528" y="321"/>
                      </a:lnTo>
                      <a:lnTo>
                        <a:pt x="0" y="321"/>
                      </a:lnTo>
                      <a:lnTo>
                        <a:pt x="131" y="0"/>
                      </a:lnTo>
                      <a:close/>
                    </a:path>
                  </a:pathLst>
                </a:custGeom>
                <a:solidFill>
                  <a:srgbClr val="A1A646"/>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round/>
                    </a14:hiddenLine>
                  </a:ext>
                </a:extLst>
              </p:spPr>
              <p:txBody>
                <a:bodyP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2" name="Freeform 6"/>
                <p:cNvSpPr>
                  <a:spLocks noChangeArrowheads="1"/>
                </p:cNvSpPr>
                <p:nvPr/>
              </p:nvSpPr>
              <p:spPr bwMode="auto">
                <a:xfrm>
                  <a:off x="1240" y="1432"/>
                  <a:ext cx="891" cy="422"/>
                </a:xfrm>
                <a:custGeom>
                  <a:avLst/>
                  <a:gdLst>
                    <a:gd name="T0" fmla="*/ 131 w 678"/>
                    <a:gd name="T1" fmla="*/ 0 h 321"/>
                    <a:gd name="T2" fmla="*/ 606 w 678"/>
                    <a:gd name="T3" fmla="*/ 0 h 321"/>
                    <a:gd name="T4" fmla="*/ 678 w 678"/>
                    <a:gd name="T5" fmla="*/ 162 h 321"/>
                    <a:gd name="T6" fmla="*/ 528 w 678"/>
                    <a:gd name="T7" fmla="*/ 321 h 321"/>
                    <a:gd name="T8" fmla="*/ 0 w 678"/>
                    <a:gd name="T9" fmla="*/ 321 h 321"/>
                    <a:gd name="T10" fmla="*/ 131 w 678"/>
                    <a:gd name="T11" fmla="*/ 0 h 321"/>
                  </a:gdLst>
                  <a:ahLst/>
                  <a:cxnLst>
                    <a:cxn ang="0">
                      <a:pos x="T0" y="T1"/>
                    </a:cxn>
                    <a:cxn ang="0">
                      <a:pos x="T2" y="T3"/>
                    </a:cxn>
                    <a:cxn ang="0">
                      <a:pos x="T4" y="T5"/>
                    </a:cxn>
                    <a:cxn ang="0">
                      <a:pos x="T6" y="T7"/>
                    </a:cxn>
                    <a:cxn ang="0">
                      <a:pos x="T8" y="T9"/>
                    </a:cxn>
                    <a:cxn ang="0">
                      <a:pos x="T10" y="T11"/>
                    </a:cxn>
                  </a:cxnLst>
                  <a:rect l="0" t="0" r="r" b="b"/>
                  <a:pathLst>
                    <a:path w="678" h="321">
                      <a:moveTo>
                        <a:pt x="131" y="0"/>
                      </a:moveTo>
                      <a:lnTo>
                        <a:pt x="606" y="0"/>
                      </a:lnTo>
                      <a:lnTo>
                        <a:pt x="678" y="162"/>
                      </a:lnTo>
                      <a:lnTo>
                        <a:pt x="528" y="321"/>
                      </a:lnTo>
                      <a:lnTo>
                        <a:pt x="0" y="321"/>
                      </a:lnTo>
                      <a:lnTo>
                        <a:pt x="131" y="0"/>
                      </a:lnTo>
                      <a:close/>
                    </a:path>
                  </a:pathLst>
                </a:custGeom>
                <a:solidFill>
                  <a:srgbClr val="4BACC6">
                    <a:lumMod val="75000"/>
                  </a:srgbClr>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round/>
                    </a14:hiddenLine>
                  </a:ext>
                </a:extLst>
              </p:spPr>
              <p:txBody>
                <a:bodyP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3" name="Freeform 7"/>
                <p:cNvSpPr>
                  <a:spLocks noChangeArrowheads="1"/>
                </p:cNvSpPr>
                <p:nvPr/>
              </p:nvSpPr>
              <p:spPr bwMode="auto">
                <a:xfrm>
                  <a:off x="1338" y="935"/>
                  <a:ext cx="891" cy="422"/>
                </a:xfrm>
                <a:custGeom>
                  <a:avLst/>
                  <a:gdLst>
                    <a:gd name="T0" fmla="*/ 131 w 678"/>
                    <a:gd name="T1" fmla="*/ 0 h 321"/>
                    <a:gd name="T2" fmla="*/ 606 w 678"/>
                    <a:gd name="T3" fmla="*/ 0 h 321"/>
                    <a:gd name="T4" fmla="*/ 678 w 678"/>
                    <a:gd name="T5" fmla="*/ 162 h 321"/>
                    <a:gd name="T6" fmla="*/ 528 w 678"/>
                    <a:gd name="T7" fmla="*/ 321 h 321"/>
                    <a:gd name="T8" fmla="*/ 0 w 678"/>
                    <a:gd name="T9" fmla="*/ 321 h 321"/>
                    <a:gd name="T10" fmla="*/ 131 w 678"/>
                    <a:gd name="T11" fmla="*/ 0 h 321"/>
                  </a:gdLst>
                  <a:ahLst/>
                  <a:cxnLst>
                    <a:cxn ang="0">
                      <a:pos x="T0" y="T1"/>
                    </a:cxn>
                    <a:cxn ang="0">
                      <a:pos x="T2" y="T3"/>
                    </a:cxn>
                    <a:cxn ang="0">
                      <a:pos x="T4" y="T5"/>
                    </a:cxn>
                    <a:cxn ang="0">
                      <a:pos x="T6" y="T7"/>
                    </a:cxn>
                    <a:cxn ang="0">
                      <a:pos x="T8" y="T9"/>
                    </a:cxn>
                    <a:cxn ang="0">
                      <a:pos x="T10" y="T11"/>
                    </a:cxn>
                  </a:cxnLst>
                  <a:rect l="0" t="0" r="r" b="b"/>
                  <a:pathLst>
                    <a:path w="678" h="321">
                      <a:moveTo>
                        <a:pt x="131" y="0"/>
                      </a:moveTo>
                      <a:lnTo>
                        <a:pt x="606" y="0"/>
                      </a:lnTo>
                      <a:lnTo>
                        <a:pt x="678" y="162"/>
                      </a:lnTo>
                      <a:lnTo>
                        <a:pt x="528" y="321"/>
                      </a:lnTo>
                      <a:lnTo>
                        <a:pt x="0" y="321"/>
                      </a:lnTo>
                      <a:lnTo>
                        <a:pt x="131" y="0"/>
                      </a:lnTo>
                      <a:close/>
                    </a:path>
                  </a:pathLst>
                </a:custGeom>
                <a:solidFill>
                  <a:srgbClr val="4D7FBB"/>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round/>
                    </a14:hiddenLine>
                  </a:ext>
                </a:extLst>
              </p:spPr>
              <p:txBody>
                <a:bodyP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16" name="AutoShape 8"/>
              <p:cNvSpPr>
                <a:spLocks noChangeArrowheads="1"/>
              </p:cNvSpPr>
              <p:nvPr/>
            </p:nvSpPr>
            <p:spPr bwMode="auto">
              <a:xfrm>
                <a:off x="3954462" y="1573670"/>
                <a:ext cx="4611409" cy="465137"/>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强调</a:t>
                </a:r>
                <a:r>
                  <a:rPr kumimoji="0" lang="zh-CN" altLang="zh-CN" sz="1600" b="1" i="0" u="none" strike="noStrike" kern="1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专业</a:t>
                </a:r>
                <a:r>
                  <a:rPr kumimoji="0" lang="zh-CN"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建设</a:t>
                </a:r>
                <a:r>
                  <a:rPr kumimoji="0" lang="zh-CN" altLang="en-US"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科学统筹、</a:t>
                </a:r>
                <a:r>
                  <a:rPr kumimoji="0" lang="zh-CN"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良性发展</a:t>
                </a:r>
                <a:endParaRPr kumimoji="0" lang="zh-TW" altLang="en-US" sz="16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endParaRPr>
              </a:p>
            </p:txBody>
          </p:sp>
          <p:sp>
            <p:nvSpPr>
              <p:cNvPr id="117" name="AutoShape 9"/>
              <p:cNvSpPr>
                <a:spLocks noChangeArrowheads="1"/>
              </p:cNvSpPr>
              <p:nvPr/>
            </p:nvSpPr>
            <p:spPr bwMode="auto">
              <a:xfrm>
                <a:off x="3683043" y="2347913"/>
                <a:ext cx="5040420" cy="465137"/>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强调</a:t>
                </a:r>
                <a:r>
                  <a:rPr kumimoji="0" lang="zh-CN" altLang="zh-CN" sz="1600" b="1" i="0" u="none" strike="noStrike" kern="1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产业</a:t>
                </a:r>
                <a:r>
                  <a:rPr kumimoji="0" lang="en-US"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行业</a:t>
                </a:r>
                <a:r>
                  <a:rPr kumimoji="0" lang="zh-CN" altLang="zh-CN" sz="1600" b="1" i="0" u="none" strike="noStrike" kern="1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技术领域发展的相关性和适应性</a:t>
                </a:r>
                <a:endParaRPr kumimoji="0" lang="zh-TW" altLang="en-US" sz="1600" b="1" i="0" u="none" strike="noStrike" kern="0" cap="none" spc="0" normalizeH="0" baseline="0" noProof="0" dirty="0">
                  <a:ln>
                    <a:noFill/>
                  </a:ln>
                  <a:solidFill>
                    <a:srgbClr val="C0C0C0"/>
                  </a:solidFill>
                  <a:effectLst/>
                  <a:uLnTx/>
                  <a:uFillTx/>
                  <a:latin typeface="微软雅黑" panose="020B0503020204020204" pitchFamily="34" charset="-122"/>
                  <a:ea typeface="微软雅黑" panose="020B0503020204020204" pitchFamily="34" charset="-122"/>
                </a:endParaRPr>
              </a:p>
            </p:txBody>
          </p:sp>
          <p:sp>
            <p:nvSpPr>
              <p:cNvPr id="118" name="AutoShape 10"/>
              <p:cNvSpPr>
                <a:spLocks noChangeArrowheads="1"/>
              </p:cNvSpPr>
              <p:nvPr/>
            </p:nvSpPr>
            <p:spPr bwMode="auto">
              <a:xfrm>
                <a:off x="3539031" y="3140075"/>
                <a:ext cx="7272606" cy="465138"/>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强调</a:t>
                </a:r>
                <a:r>
                  <a:rPr kumimoji="0" lang="zh-CN" altLang="zh-CN" sz="1600" b="1" i="0" u="none" strike="noStrike" kern="1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内外资源的配置</a:t>
                </a:r>
                <a:r>
                  <a:rPr kumimoji="0" lang="zh-CN" altLang="zh-CN"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优化</a:t>
                </a:r>
                <a:r>
                  <a:rPr kumimoji="0" lang="zh-CN" altLang="en-US" sz="1600" b="1" i="0" u="none" strike="noStrike" kern="1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，实现对内多专业教育共享与对外行业、社会共享</a:t>
                </a:r>
                <a:endParaRPr kumimoji="0" lang="zh-TW" altLang="en-US" sz="1600" b="1" i="0" u="none" strike="noStrike" kern="0" cap="none" spc="0" normalizeH="0" baseline="0" noProof="0">
                  <a:ln>
                    <a:noFill/>
                  </a:ln>
                  <a:solidFill>
                    <a:srgbClr val="C0C0C0"/>
                  </a:solidFill>
                  <a:effectLst/>
                  <a:uLnTx/>
                  <a:uFillTx/>
                  <a:latin typeface="微软雅黑" panose="020B0503020204020204" pitchFamily="34" charset="-122"/>
                  <a:ea typeface="微软雅黑" panose="020B0503020204020204" pitchFamily="34" charset="-122"/>
                </a:endParaRPr>
              </a:p>
            </p:txBody>
          </p:sp>
          <p:sp>
            <p:nvSpPr>
              <p:cNvPr id="119" name="AutoShape 11"/>
              <p:cNvSpPr>
                <a:spLocks noChangeArrowheads="1"/>
              </p:cNvSpPr>
              <p:nvPr/>
            </p:nvSpPr>
            <p:spPr bwMode="auto">
              <a:xfrm>
                <a:off x="3323013" y="3949868"/>
                <a:ext cx="9792816" cy="465137"/>
              </a:xfrm>
              <a:prstGeom prst="roundRect">
                <a:avLst>
                  <a:gd name="adj" fmla="val 16667"/>
                </a:avLst>
              </a:prstGeom>
              <a:noFill/>
              <a:ln w="28575">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强调</a:t>
                </a:r>
                <a:r>
                  <a:rPr kumimoji="0" lang="zh-CN" altLang="zh-CN" sz="1600" b="1" i="0" u="none" strike="noStrike" kern="1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企业人才需求与招生</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计划协调</a:t>
                </a:r>
                <a:r>
                  <a:rPr kumimoji="0" lang="zh-CN" altLang="zh-CN" sz="1600" b="1" i="0" u="none" strike="noStrike" kern="1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、学校办学条件与办学</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规模协调</a:t>
                </a:r>
                <a:r>
                  <a:rPr lang="zh-CN" altLang="en-US" sz="1600" b="1" kern="10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学校内部</a:t>
                </a:r>
                <a:r>
                  <a:rPr kumimoji="0" lang="zh-CN" altLang="en-US"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与外部</a:t>
                </a:r>
                <a:r>
                  <a:rPr kumimoji="0" lang="zh-CN" altLang="zh-CN" sz="1600" b="1" i="0" u="none" strike="noStrike" kern="1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协调</a:t>
                </a:r>
                <a:r>
                  <a:rPr kumimoji="0" lang="zh-CN" altLang="zh-CN" sz="1600" b="1" i="0" u="none" strike="noStrike" kern="1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，切忌一哄而上</a:t>
                </a:r>
                <a:endParaRPr kumimoji="0" lang="zh-TW" altLang="en-US" sz="1600" b="1" i="0" u="none" strike="noStrike" kern="0" cap="none" spc="0" normalizeH="0" baseline="0" noProof="0" dirty="0">
                  <a:ln>
                    <a:noFill/>
                  </a:ln>
                  <a:solidFill>
                    <a:srgbClr val="C0C0C0"/>
                  </a:solidFill>
                  <a:effectLst/>
                  <a:uLnTx/>
                  <a:uFillTx/>
                  <a:latin typeface="微软雅黑" panose="020B0503020204020204" pitchFamily="34" charset="-122"/>
                  <a:ea typeface="微软雅黑" panose="020B0503020204020204" pitchFamily="34" charset="-122"/>
                </a:endParaRPr>
              </a:p>
            </p:txBody>
          </p:sp>
        </p:grpSp>
        <p:sp>
          <p:nvSpPr>
            <p:cNvPr id="74" name="文本框 7"/>
            <p:cNvSpPr txBox="1"/>
            <p:nvPr/>
          </p:nvSpPr>
          <p:spPr>
            <a:xfrm>
              <a:off x="1935814" y="3718338"/>
              <a:ext cx="10176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科学性</a:t>
              </a:r>
              <a:endPar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5" name="文本框 75"/>
            <p:cNvSpPr txBox="1"/>
            <p:nvPr/>
          </p:nvSpPr>
          <p:spPr>
            <a:xfrm>
              <a:off x="1765353" y="4492979"/>
              <a:ext cx="10176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适应</a:t>
              </a:r>
              <a:r>
                <a:rPr kumimoji="0" lang="zh-CN" altLang="en-US" sz="20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性</a:t>
              </a:r>
              <a:endPar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6" name="文本框 76"/>
            <p:cNvSpPr txBox="1"/>
            <p:nvPr/>
          </p:nvSpPr>
          <p:spPr>
            <a:xfrm>
              <a:off x="1620890" y="5271707"/>
              <a:ext cx="10176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共享</a:t>
              </a:r>
              <a:r>
                <a:rPr kumimoji="0" lang="zh-CN" altLang="en-US" sz="20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性</a:t>
              </a:r>
              <a:endPar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2" name="文本框 77"/>
            <p:cNvSpPr txBox="1"/>
            <p:nvPr/>
          </p:nvSpPr>
          <p:spPr>
            <a:xfrm>
              <a:off x="1499653" y="6063869"/>
              <a:ext cx="10176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协调</a:t>
              </a:r>
              <a:r>
                <a:rPr kumimoji="0" lang="zh-CN" altLang="en-US" sz="20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性</a:t>
              </a:r>
              <a:endParaRPr kumimoji="0" lang="zh-CN" altLang="en-US" sz="20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218785" y="714914"/>
            <a:ext cx="2724357" cy="580693"/>
            <a:chOff x="1332827" y="2000709"/>
            <a:chExt cx="2738035" cy="580693"/>
          </a:xfrm>
        </p:grpSpPr>
        <p:sp>
          <p:nvSpPr>
            <p:cNvPr id="34" name="矩形 33"/>
            <p:cNvSpPr/>
            <p:nvPr/>
          </p:nvSpPr>
          <p:spPr>
            <a:xfrm>
              <a:off x="1335538" y="2000709"/>
              <a:ext cx="2350576" cy="5806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34"/>
            <p:cNvSpPr txBox="1"/>
            <p:nvPr/>
          </p:nvSpPr>
          <p:spPr>
            <a:xfrm>
              <a:off x="1332827" y="2043239"/>
              <a:ext cx="2738035"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（二）</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建设原则</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0359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cxnSp>
        <p:nvCxnSpPr>
          <p:cNvPr id="32" name="直接连接符 31"/>
          <p:cNvCxnSpPr/>
          <p:nvPr/>
        </p:nvCxnSpPr>
        <p:spPr>
          <a:xfrm>
            <a:off x="1768416" y="404813"/>
            <a:ext cx="9684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971324" y="1852232"/>
            <a:ext cx="10340789" cy="507831"/>
          </a:xfrm>
          <a:prstGeom prst="rect">
            <a:avLst/>
          </a:prstGeom>
          <a:solidFill>
            <a:srgbClr val="F3F6FB"/>
          </a:solidFill>
          <a:ln w="3175">
            <a:noFill/>
            <a:miter lim="800000"/>
          </a:ln>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建成省内一流、全国知名、具有国际化水平的现代化专业群，在全国同类专业群中形成品牌优势。</a:t>
            </a:r>
          </a:p>
        </p:txBody>
      </p:sp>
      <p:grpSp>
        <p:nvGrpSpPr>
          <p:cNvPr id="84" name="组合 83"/>
          <p:cNvGrpSpPr/>
          <p:nvPr/>
        </p:nvGrpSpPr>
        <p:grpSpPr>
          <a:xfrm>
            <a:off x="1456323" y="2537612"/>
            <a:ext cx="8902524" cy="3628710"/>
            <a:chOff x="1505744" y="2752386"/>
            <a:chExt cx="9205380" cy="3988935"/>
          </a:xfrm>
        </p:grpSpPr>
        <p:sp>
          <p:nvSpPr>
            <p:cNvPr id="85" name="Arc 8"/>
            <p:cNvSpPr/>
            <p:nvPr/>
          </p:nvSpPr>
          <p:spPr bwMode="black">
            <a:xfrm rot="10419033">
              <a:off x="4581320" y="4855371"/>
              <a:ext cx="1670050" cy="1885950"/>
            </a:xfrm>
            <a:custGeom>
              <a:avLst/>
              <a:gdLst>
                <a:gd name="T0" fmla="*/ 2147483647 w 21600"/>
                <a:gd name="T1" fmla="*/ 0 h 24319"/>
                <a:gd name="T2" fmla="*/ 2147483647 w 21600"/>
                <a:gd name="T3" fmla="*/ 2147483647 h 24319"/>
                <a:gd name="T4" fmla="*/ 0 w 21600"/>
                <a:gd name="T5" fmla="*/ 2147483647 h 24319"/>
                <a:gd name="T6" fmla="*/ 0 60000 65536"/>
                <a:gd name="T7" fmla="*/ 0 60000 65536"/>
                <a:gd name="T8" fmla="*/ 0 60000 65536"/>
                <a:gd name="T9" fmla="*/ 0 w 21600"/>
                <a:gd name="T10" fmla="*/ 0 h 24319"/>
                <a:gd name="T11" fmla="*/ 21600 w 21600"/>
                <a:gd name="T12" fmla="*/ 24319 h 24319"/>
              </a:gdLst>
              <a:ahLst/>
              <a:cxnLst>
                <a:cxn ang="T6">
                  <a:pos x="T0" y="T1"/>
                </a:cxn>
                <a:cxn ang="T7">
                  <a:pos x="T2" y="T3"/>
                </a:cxn>
                <a:cxn ang="T8">
                  <a:pos x="T4" y="T5"/>
                </a:cxn>
              </a:cxnLst>
              <a:rect l="T9" t="T10" r="T11" b="T12"/>
              <a:pathLst>
                <a:path w="21600" h="24319" fill="none" extrusionOk="0">
                  <a:moveTo>
                    <a:pt x="2373" y="-1"/>
                  </a:moveTo>
                  <a:cubicBezTo>
                    <a:pt x="13317" y="1209"/>
                    <a:pt x="21600" y="10458"/>
                    <a:pt x="21600" y="21469"/>
                  </a:cubicBezTo>
                  <a:cubicBezTo>
                    <a:pt x="21600" y="22422"/>
                    <a:pt x="21536" y="23374"/>
                    <a:pt x="21411" y="24319"/>
                  </a:cubicBezTo>
                </a:path>
                <a:path w="21600" h="24319" stroke="0" extrusionOk="0">
                  <a:moveTo>
                    <a:pt x="2373" y="-1"/>
                  </a:moveTo>
                  <a:cubicBezTo>
                    <a:pt x="13317" y="1209"/>
                    <a:pt x="21600" y="10458"/>
                    <a:pt x="21600" y="21469"/>
                  </a:cubicBezTo>
                  <a:cubicBezTo>
                    <a:pt x="21600" y="22422"/>
                    <a:pt x="21536" y="23374"/>
                    <a:pt x="21411" y="24319"/>
                  </a:cubicBezTo>
                  <a:lnTo>
                    <a:pt x="0" y="21469"/>
                  </a:lnTo>
                  <a:lnTo>
                    <a:pt x="2373" y="-1"/>
                  </a:lnTo>
                  <a:close/>
                </a:path>
              </a:pathLst>
            </a:custGeom>
            <a:solidFill>
              <a:srgbClr val="1F497D">
                <a:lumMod val="40000"/>
                <a:lumOff val="60000"/>
                <a:alpha val="50195"/>
              </a:srgbClr>
            </a:solidFill>
            <a:ln>
              <a:noFill/>
            </a:ln>
            <a:extLst>
              <a:ext uri="{91240B29-F687-4F45-9708-019B960494DF}">
                <a14:hiddenLine xmlns:a14="http://schemas.microsoft.com/office/drawing/2010/main" w="9525">
                  <a:solidFill>
                    <a:srgbClr val="000000"/>
                  </a:solidFill>
                  <a:round/>
                </a14:hiddenLine>
              </a:ext>
            </a:extLst>
          </p:spPr>
          <p:txBody>
            <a:bodyPr rot="10800000"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6" name="Oval 3"/>
            <p:cNvSpPr>
              <a:spLocks noChangeArrowheads="1"/>
            </p:cNvSpPr>
            <p:nvPr/>
          </p:nvSpPr>
          <p:spPr bwMode="gray">
            <a:xfrm>
              <a:off x="4494008" y="3321846"/>
              <a:ext cx="3332162" cy="3322638"/>
            </a:xfrm>
            <a:prstGeom prst="ellipse">
              <a:avLst/>
            </a:prstGeom>
            <a:gradFill rotWithShape="1">
              <a:gsLst>
                <a:gs pos="0">
                  <a:sysClr val="window" lastClr="FFFFFF">
                    <a:gamma/>
                    <a:shade val="0"/>
                    <a:invGamma/>
                    <a:alpha val="27000"/>
                  </a:sysClr>
                </a:gs>
                <a:gs pos="50000">
                  <a:sysClr val="window" lastClr="FFFFFF">
                    <a:alpha val="0"/>
                  </a:sysClr>
                </a:gs>
                <a:gs pos="100000">
                  <a:sysClr val="window" lastClr="FFFFFF">
                    <a:gamma/>
                    <a:shade val="0"/>
                    <a:invGamma/>
                    <a:alpha val="27000"/>
                  </a:sysClr>
                </a:gs>
              </a:gsLst>
              <a:lin ang="2700000" scaled="1"/>
            </a:gra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7" name="Arc 5"/>
            <p:cNvSpPr/>
            <p:nvPr/>
          </p:nvSpPr>
          <p:spPr bwMode="black">
            <a:xfrm>
              <a:off x="6172734" y="3324919"/>
              <a:ext cx="1665288" cy="1674813"/>
            </a:xfrm>
            <a:custGeom>
              <a:avLst/>
              <a:gdLst>
                <a:gd name="T0" fmla="*/ 0 w 21597"/>
                <a:gd name="T1" fmla="*/ 0 h 21600"/>
                <a:gd name="T2" fmla="*/ 2147483647 w 21597"/>
                <a:gd name="T3" fmla="*/ 2147483647 h 21600"/>
                <a:gd name="T4" fmla="*/ 0 w 21597"/>
                <a:gd name="T5" fmla="*/ 2147483647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1" y="0"/>
                    <a:pt x="21403" y="9456"/>
                    <a:pt x="21597" y="21245"/>
                  </a:cubicBezTo>
                </a:path>
                <a:path w="21597" h="21600" stroke="0" extrusionOk="0">
                  <a:moveTo>
                    <a:pt x="-1" y="0"/>
                  </a:moveTo>
                  <a:cubicBezTo>
                    <a:pt x="11791" y="0"/>
                    <a:pt x="21403" y="9456"/>
                    <a:pt x="21597" y="21245"/>
                  </a:cubicBezTo>
                  <a:lnTo>
                    <a:pt x="0" y="21600"/>
                  </a:lnTo>
                  <a:lnTo>
                    <a:pt x="-1" y="0"/>
                  </a:lnTo>
                  <a:close/>
                </a:path>
              </a:pathLst>
            </a:custGeom>
            <a:solidFill>
              <a:srgbClr val="1F497D">
                <a:lumMod val="40000"/>
                <a:lumOff val="60000"/>
                <a:alpha val="58823"/>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8" name="Arc 6"/>
            <p:cNvSpPr/>
            <p:nvPr/>
          </p:nvSpPr>
          <p:spPr bwMode="gray">
            <a:xfrm rot="5400000">
              <a:off x="6149999" y="4974205"/>
              <a:ext cx="1676130" cy="1648011"/>
            </a:xfrm>
            <a:custGeom>
              <a:avLst/>
              <a:gdLst>
                <a:gd name="T0" fmla="*/ 0 w 22011"/>
                <a:gd name="T1" fmla="*/ 2147483647 h 21670"/>
                <a:gd name="T2" fmla="*/ 2147483647 w 22011"/>
                <a:gd name="T3" fmla="*/ 2147483647 h 21670"/>
                <a:gd name="T4" fmla="*/ 2147483647 w 22011"/>
                <a:gd name="T5" fmla="*/ 2147483647 h 21670"/>
                <a:gd name="T6" fmla="*/ 0 60000 65536"/>
                <a:gd name="T7" fmla="*/ 0 60000 65536"/>
                <a:gd name="T8" fmla="*/ 0 60000 65536"/>
                <a:gd name="T9" fmla="*/ 0 w 22011"/>
                <a:gd name="T10" fmla="*/ 0 h 21670"/>
                <a:gd name="T11" fmla="*/ 22011 w 22011"/>
                <a:gd name="T12" fmla="*/ 21670 h 21670"/>
              </a:gdLst>
              <a:ahLst/>
              <a:cxnLst>
                <a:cxn ang="T6">
                  <a:pos x="T0" y="T1"/>
                </a:cxn>
                <a:cxn ang="T7">
                  <a:pos x="T2" y="T3"/>
                </a:cxn>
                <a:cxn ang="T8">
                  <a:pos x="T4" y="T5"/>
                </a:cxn>
              </a:cxnLst>
              <a:rect l="T9" t="T10" r="T11" b="T12"/>
              <a:pathLst>
                <a:path w="22011" h="21670" fill="none" extrusionOk="0">
                  <a:moveTo>
                    <a:pt x="-1" y="3"/>
                  </a:moveTo>
                  <a:cubicBezTo>
                    <a:pt x="136" y="1"/>
                    <a:pt x="273" y="-1"/>
                    <a:pt x="411" y="0"/>
                  </a:cubicBezTo>
                  <a:cubicBezTo>
                    <a:pt x="12340" y="0"/>
                    <a:pt x="22011" y="9670"/>
                    <a:pt x="22011" y="21600"/>
                  </a:cubicBezTo>
                  <a:cubicBezTo>
                    <a:pt x="22011" y="21623"/>
                    <a:pt x="22010" y="21646"/>
                    <a:pt x="22010" y="21669"/>
                  </a:cubicBezTo>
                </a:path>
                <a:path w="22011" h="21670" stroke="0" extrusionOk="0">
                  <a:moveTo>
                    <a:pt x="-1" y="3"/>
                  </a:moveTo>
                  <a:cubicBezTo>
                    <a:pt x="136" y="1"/>
                    <a:pt x="273" y="-1"/>
                    <a:pt x="411" y="0"/>
                  </a:cubicBezTo>
                  <a:cubicBezTo>
                    <a:pt x="12340" y="0"/>
                    <a:pt x="22011" y="9670"/>
                    <a:pt x="22011" y="21600"/>
                  </a:cubicBezTo>
                  <a:cubicBezTo>
                    <a:pt x="22011" y="21623"/>
                    <a:pt x="22010" y="21646"/>
                    <a:pt x="22010" y="21669"/>
                  </a:cubicBezTo>
                  <a:lnTo>
                    <a:pt x="411" y="21600"/>
                  </a:lnTo>
                  <a:close/>
                </a:path>
              </a:pathLst>
            </a:custGeom>
            <a:solidFill>
              <a:srgbClr val="F79646">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9" name="Arc 7"/>
            <p:cNvSpPr/>
            <p:nvPr/>
          </p:nvSpPr>
          <p:spPr bwMode="gray">
            <a:xfrm rot="5400000" flipH="1" flipV="1">
              <a:off x="4504805" y="3323258"/>
              <a:ext cx="1648621" cy="1658033"/>
            </a:xfrm>
            <a:custGeom>
              <a:avLst/>
              <a:gdLst>
                <a:gd name="T0" fmla="*/ 2147483647 w 21600"/>
                <a:gd name="T1" fmla="*/ 0 h 21787"/>
                <a:gd name="T2" fmla="*/ 2147483647 w 21600"/>
                <a:gd name="T3" fmla="*/ 2147483647 h 21787"/>
                <a:gd name="T4" fmla="*/ 0 w 21600"/>
                <a:gd name="T5" fmla="*/ 2147483647 h 21787"/>
                <a:gd name="T6" fmla="*/ 0 60000 65536"/>
                <a:gd name="T7" fmla="*/ 0 60000 65536"/>
                <a:gd name="T8" fmla="*/ 0 60000 65536"/>
                <a:gd name="T9" fmla="*/ 0 w 21600"/>
                <a:gd name="T10" fmla="*/ 0 h 21787"/>
                <a:gd name="T11" fmla="*/ 21600 w 21600"/>
                <a:gd name="T12" fmla="*/ 21787 h 21787"/>
              </a:gdLst>
              <a:ahLst/>
              <a:cxnLst>
                <a:cxn ang="T6">
                  <a:pos x="T0" y="T1"/>
                </a:cxn>
                <a:cxn ang="T7">
                  <a:pos x="T2" y="T3"/>
                </a:cxn>
                <a:cxn ang="T8">
                  <a:pos x="T4" y="T5"/>
                </a:cxn>
              </a:cxnLst>
              <a:rect l="T9" t="T10" r="T11" b="T12"/>
              <a:pathLst>
                <a:path w="21600" h="21787" fill="none" extrusionOk="0">
                  <a:moveTo>
                    <a:pt x="425" y="0"/>
                  </a:moveTo>
                  <a:cubicBezTo>
                    <a:pt x="12187" y="232"/>
                    <a:pt x="21600" y="9832"/>
                    <a:pt x="21600" y="21596"/>
                  </a:cubicBezTo>
                  <a:cubicBezTo>
                    <a:pt x="21600" y="21659"/>
                    <a:pt x="21599" y="21723"/>
                    <a:pt x="21599" y="21787"/>
                  </a:cubicBezTo>
                </a:path>
                <a:path w="21600" h="21787" stroke="0" extrusionOk="0">
                  <a:moveTo>
                    <a:pt x="425" y="0"/>
                  </a:moveTo>
                  <a:cubicBezTo>
                    <a:pt x="12187" y="232"/>
                    <a:pt x="21600" y="9832"/>
                    <a:pt x="21600" y="21596"/>
                  </a:cubicBezTo>
                  <a:cubicBezTo>
                    <a:pt x="21600" y="21659"/>
                    <a:pt x="21599" y="21723"/>
                    <a:pt x="21599" y="21787"/>
                  </a:cubicBezTo>
                  <a:lnTo>
                    <a:pt x="0" y="21596"/>
                  </a:lnTo>
                  <a:close/>
                </a:path>
              </a:pathLst>
            </a:custGeom>
            <a:solidFill>
              <a:srgbClr val="4BACC6">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0" name="WordArt 9"/>
            <p:cNvSpPr>
              <a:spLocks noChangeArrowheads="1" noChangeShapeType="1" noTextEdit="1"/>
            </p:cNvSpPr>
            <p:nvPr/>
          </p:nvSpPr>
          <p:spPr bwMode="gray">
            <a:xfrm rot="18977292">
              <a:off x="4878183" y="3940971"/>
              <a:ext cx="1679575" cy="123507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220110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核心专业</a:t>
              </a:r>
              <a:r>
                <a:rPr kumimoji="0" lang="en-US" altLang="zh-CN"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1" name="WordArt 10"/>
            <p:cNvSpPr>
              <a:spLocks noChangeArrowheads="1" noChangeShapeType="1" noTextEdit="1"/>
            </p:cNvSpPr>
            <p:nvPr/>
          </p:nvSpPr>
          <p:spPr bwMode="gray">
            <a:xfrm rot="2686923">
              <a:off x="5838620" y="3961609"/>
              <a:ext cx="1676400" cy="123507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2203468"/>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非核心</a:t>
              </a:r>
              <a:r>
                <a:rPr kumimoji="0" lang="zh-CN" altLang="en-US" sz="2400" b="0" i="0" u="none" strike="noStrike" kern="1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en-US" altLang="zh-CN"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a:t>
              </a:r>
              <a:r>
                <a:rPr kumimoji="0" lang="en-US" altLang="zh-CN" sz="2400" b="0" i="0" u="none" strike="noStrike" kern="1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2" name="WordArt 11"/>
            <p:cNvSpPr>
              <a:spLocks noChangeArrowheads="1" noChangeShapeType="1" noTextEdit="1"/>
            </p:cNvSpPr>
            <p:nvPr/>
          </p:nvSpPr>
          <p:spPr bwMode="gray">
            <a:xfrm rot="19084014">
              <a:off x="6023670" y="5352553"/>
              <a:ext cx="1817688" cy="622300"/>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Down">
                <a:avLst>
                  <a:gd name="adj" fmla="val 438691"/>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非核心</a:t>
              </a:r>
              <a:r>
                <a:rPr kumimoji="0" lang="zh-CN" altLang="en-US"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en-US" altLang="zh-CN" sz="24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2</a:t>
              </a:r>
              <a:r>
                <a:rPr kumimoji="0" lang="en-US" altLang="zh-CN" sz="24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4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93" name="Group 12"/>
            <p:cNvGrpSpPr/>
            <p:nvPr/>
          </p:nvGrpSpPr>
          <p:grpSpPr bwMode="auto">
            <a:xfrm>
              <a:off x="5267120" y="4085434"/>
              <a:ext cx="1792288" cy="1754187"/>
              <a:chOff x="2457" y="2000"/>
              <a:chExt cx="901" cy="888"/>
            </a:xfrm>
          </p:grpSpPr>
          <p:pic>
            <p:nvPicPr>
              <p:cNvPr id="101" name="Picture 13"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457" y="2000"/>
                <a:ext cx="90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Oval 14"/>
              <p:cNvSpPr>
                <a:spLocks noChangeArrowheads="1"/>
              </p:cNvSpPr>
              <p:nvPr/>
            </p:nvSpPr>
            <p:spPr bwMode="ltGray">
              <a:xfrm>
                <a:off x="2457" y="2000"/>
                <a:ext cx="895" cy="888"/>
              </a:xfrm>
              <a:prstGeom prst="ellipse">
                <a:avLst/>
              </a:prstGeom>
              <a:solidFill>
                <a:srgbClr val="4F81BD">
                  <a:lumMod val="20000"/>
                  <a:lumOff val="80000"/>
                </a:srgbClr>
              </a:soli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103" name="Group 16"/>
              <p:cNvGrpSpPr/>
              <p:nvPr/>
            </p:nvGrpSpPr>
            <p:grpSpPr bwMode="auto">
              <a:xfrm rot="-1297425" flipH="1" flipV="1">
                <a:off x="2522" y="2691"/>
                <a:ext cx="782" cy="181"/>
                <a:chOff x="2529" y="1060"/>
                <a:chExt cx="893" cy="236"/>
              </a:xfrm>
            </p:grpSpPr>
            <p:grpSp>
              <p:nvGrpSpPr>
                <p:cNvPr id="104" name="Group 17"/>
                <p:cNvGrpSpPr/>
                <p:nvPr/>
              </p:nvGrpSpPr>
              <p:grpSpPr bwMode="auto">
                <a:xfrm>
                  <a:off x="2529" y="1060"/>
                  <a:ext cx="742" cy="186"/>
                  <a:chOff x="1565" y="2568"/>
                  <a:chExt cx="1118" cy="279"/>
                </a:xfrm>
              </p:grpSpPr>
              <p:sp>
                <p:nvSpPr>
                  <p:cNvPr id="110" name="AutoShape 18"/>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1" name="AutoShape 19"/>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2" name="AutoShape 20"/>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3" name="AutoShape 21"/>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105" name="Group 22"/>
                <p:cNvGrpSpPr/>
                <p:nvPr/>
              </p:nvGrpSpPr>
              <p:grpSpPr bwMode="auto">
                <a:xfrm rot="1353540">
                  <a:off x="2680" y="1110"/>
                  <a:ext cx="742" cy="186"/>
                  <a:chOff x="1565" y="2568"/>
                  <a:chExt cx="1118" cy="279"/>
                </a:xfrm>
              </p:grpSpPr>
              <p:sp>
                <p:nvSpPr>
                  <p:cNvPr id="106" name="AutoShape 23"/>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7" name="AutoShape 24"/>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8" name="AutoShape 25"/>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9" name="AutoShape 26"/>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sp>
          <p:nvSpPr>
            <p:cNvPr id="94" name="Rectangle 27"/>
            <p:cNvSpPr>
              <a:spLocks noChangeArrowheads="1"/>
            </p:cNvSpPr>
            <p:nvPr/>
          </p:nvSpPr>
          <p:spPr bwMode="gray">
            <a:xfrm>
              <a:off x="5132901" y="4769646"/>
              <a:ext cx="2054375" cy="47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4BACC6">
                      <a:lumMod val="75000"/>
                    </a:srgb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现代化专业</a:t>
              </a:r>
              <a:r>
                <a:rPr kumimoji="1" lang="zh-CN" altLang="en-US" sz="2000" b="1" i="0" u="none" strike="noStrike" kern="0" cap="none" spc="0" normalizeH="0" baseline="0" noProof="0">
                  <a:ln>
                    <a:noFill/>
                  </a:ln>
                  <a:solidFill>
                    <a:srgbClr val="4BACC6">
                      <a:lumMod val="75000"/>
                    </a:srgb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群</a:t>
              </a:r>
              <a:endParaRPr kumimoji="1" lang="en-US" altLang="zh-CN" sz="2000" b="1" i="0" u="none" strike="noStrike" kern="0" cap="none" spc="0" normalizeH="0" baseline="0" noProof="0" dirty="0">
                <a:ln>
                  <a:noFill/>
                </a:ln>
                <a:solidFill>
                  <a:srgbClr val="4BACC6">
                    <a:lumMod val="75000"/>
                  </a:srgb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95" name="AutoShape 28"/>
            <p:cNvSpPr/>
            <p:nvPr/>
          </p:nvSpPr>
          <p:spPr bwMode="auto">
            <a:xfrm>
              <a:off x="8669427" y="3456770"/>
              <a:ext cx="2041697" cy="288024"/>
            </a:xfrm>
            <a:prstGeom prst="accentCallout2">
              <a:avLst>
                <a:gd name="adj1" fmla="val 13634"/>
                <a:gd name="adj2" fmla="val -3227"/>
                <a:gd name="adj3" fmla="val 13888"/>
                <a:gd name="adj4" fmla="val -43597"/>
                <a:gd name="adj5" fmla="val 128192"/>
                <a:gd name="adj6" fmla="val -68701"/>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校重点建设专业</a:t>
              </a:r>
              <a:endParaRPr kumimoji="1" lang="en-US" altLang="zh-CN"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6" name="AutoShape 29"/>
            <p:cNvSpPr/>
            <p:nvPr/>
          </p:nvSpPr>
          <p:spPr bwMode="auto">
            <a:xfrm>
              <a:off x="8020584" y="6267453"/>
              <a:ext cx="1662113" cy="235069"/>
            </a:xfrm>
            <a:prstGeom prst="accentCallout2">
              <a:avLst>
                <a:gd name="adj1" fmla="val 13634"/>
                <a:gd name="adj2" fmla="val -3227"/>
                <a:gd name="adj3" fmla="val 13634"/>
                <a:gd name="adj4" fmla="val -18616"/>
                <a:gd name="adj5" fmla="val -134198"/>
                <a:gd name="adj6" fmla="val -40383"/>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省品牌专业</a:t>
              </a:r>
              <a:endParaRPr kumimoji="1" lang="en-US" altLang="zh-CN"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7" name="AutoShape 30"/>
            <p:cNvSpPr/>
            <p:nvPr/>
          </p:nvSpPr>
          <p:spPr bwMode="auto">
            <a:xfrm flipH="1">
              <a:off x="1505744" y="4085434"/>
              <a:ext cx="2310030" cy="258999"/>
            </a:xfrm>
            <a:prstGeom prst="accentCallout2">
              <a:avLst>
                <a:gd name="adj1" fmla="val 24208"/>
                <a:gd name="adj2" fmla="val -2185"/>
                <a:gd name="adj3" fmla="val 19670"/>
                <a:gd name="adj4" fmla="val -18819"/>
                <a:gd name="adj5" fmla="val 141091"/>
                <a:gd name="adj6" fmla="val -43217"/>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国家</a:t>
              </a:r>
              <a:r>
                <a:rPr kumimoji="1" lang="en-US" altLang="zh-CN" sz="20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1" lang="zh-CN" altLang="en-US" sz="20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省一流专业</a:t>
              </a:r>
              <a:endParaRPr kumimoji="1" lang="en-US" altLang="zh-CN" sz="2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8" name="AutoShape 31"/>
            <p:cNvSpPr/>
            <p:nvPr/>
          </p:nvSpPr>
          <p:spPr bwMode="auto">
            <a:xfrm>
              <a:off x="2828348" y="6395493"/>
              <a:ext cx="1516062" cy="274391"/>
            </a:xfrm>
            <a:prstGeom prst="accentCallout2">
              <a:avLst>
                <a:gd name="adj1" fmla="val 14231"/>
                <a:gd name="adj2" fmla="val 103227"/>
                <a:gd name="adj3" fmla="val 14231"/>
                <a:gd name="adj4" fmla="val 118750"/>
                <a:gd name="adj5" fmla="val -192284"/>
                <a:gd name="adj6" fmla="val 148750"/>
              </a:avLst>
            </a:prstGeom>
            <a:noFill/>
            <a:ln w="9525">
              <a:solidFill>
                <a:srgbClr val="1F497D"/>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sz="22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省特色专业</a:t>
              </a:r>
              <a:endParaRPr kumimoji="1" lang="en-US" altLang="zh-CN" sz="20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9" name="WordArt 32"/>
            <p:cNvSpPr>
              <a:spLocks noChangeArrowheads="1" noChangeShapeType="1" noTextEdit="1"/>
            </p:cNvSpPr>
            <p:nvPr/>
          </p:nvSpPr>
          <p:spPr bwMode="gray">
            <a:xfrm rot="2760178">
              <a:off x="4755945" y="5325272"/>
              <a:ext cx="1550987" cy="620712"/>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Down">
                <a:avLst>
                  <a:gd name="adj" fmla="val 43618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非核心</a:t>
              </a:r>
              <a:r>
                <a:rPr kumimoji="0" lang="zh-CN" altLang="en-US" sz="28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en-US" altLang="zh-CN" sz="2800" b="0" i="0" u="none" strike="noStrike" kern="1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3</a:t>
              </a:r>
              <a:r>
                <a:rPr kumimoji="0" lang="en-US" altLang="zh-CN" sz="2800" b="0" i="0" u="none" strike="noStrike" kern="1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1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0" name="AutoShape 28"/>
            <p:cNvSpPr/>
            <p:nvPr/>
          </p:nvSpPr>
          <p:spPr bwMode="auto">
            <a:xfrm>
              <a:off x="5055207" y="2752386"/>
              <a:ext cx="2590653" cy="390187"/>
            </a:xfrm>
            <a:prstGeom prst="accentCallout2">
              <a:avLst>
                <a:gd name="adj1" fmla="val 46534"/>
                <a:gd name="adj2" fmla="val -1384"/>
                <a:gd name="adj3" fmla="val 183790"/>
                <a:gd name="adj4" fmla="val 6155"/>
                <a:gd name="adj5" fmla="val 492260"/>
                <a:gd name="adj6" fmla="val 43266"/>
              </a:avLst>
            </a:prstGeom>
            <a:noFill/>
            <a:ln w="9525">
              <a:solidFill>
                <a:srgbClr val="1F497D"/>
              </a:solidFill>
              <a:miter lim="800000"/>
              <a:headEnd type="triangle" w="med" len="med"/>
              <a:tailEnd type="oval"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国家示范建设专业群</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211400" y="718557"/>
            <a:ext cx="3404521" cy="512113"/>
            <a:chOff x="1309852" y="2000709"/>
            <a:chExt cx="3421614" cy="512113"/>
          </a:xfrm>
        </p:grpSpPr>
        <p:sp>
          <p:nvSpPr>
            <p:cNvPr id="48" name="矩形 47"/>
            <p:cNvSpPr/>
            <p:nvPr/>
          </p:nvSpPr>
          <p:spPr>
            <a:xfrm>
              <a:off x="1335539" y="2000709"/>
              <a:ext cx="2273826" cy="5121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TextBox 48"/>
            <p:cNvSpPr txBox="1"/>
            <p:nvPr/>
          </p:nvSpPr>
          <p:spPr>
            <a:xfrm>
              <a:off x="1309852" y="2008949"/>
              <a:ext cx="3421614"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（三）</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建设目标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2" name="矩形 41"/>
          <p:cNvSpPr/>
          <p:nvPr/>
        </p:nvSpPr>
        <p:spPr>
          <a:xfrm>
            <a:off x="152904" y="1273550"/>
            <a:ext cx="1385316"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建设目标</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1109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10</a:t>
            </a:r>
            <a:endParaRPr lang="zh-CN" altLang="en-US" sz="1600" b="1" dirty="0">
              <a:solidFill>
                <a:prstClr val="white"/>
              </a:solidFill>
            </a:endParaRPr>
          </a:p>
        </p:txBody>
      </p:sp>
      <p:cxnSp>
        <p:nvCxnSpPr>
          <p:cNvPr id="32" name="直接连接符 31"/>
          <p:cNvCxnSpPr/>
          <p:nvPr/>
        </p:nvCxnSpPr>
        <p:spPr>
          <a:xfrm>
            <a:off x="1768416" y="404813"/>
            <a:ext cx="97758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961651" y="1513392"/>
            <a:ext cx="10126417" cy="830997"/>
          </a:xfrm>
          <a:prstGeom prst="rect">
            <a:avLst/>
          </a:prstGeom>
          <a:solidFill>
            <a:srgbClr val="F3F6FB"/>
          </a:solidFill>
          <a:ln w="3175">
            <a:noFill/>
            <a:miter lim="800000"/>
          </a:ln>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        在</a:t>
            </a:r>
            <a:r>
              <a:rPr lang="zh-CN" altLang="zh-CN" sz="1600" dirty="0">
                <a:latin typeface="微软雅黑" panose="020B0503020204020204" pitchFamily="34" charset="-122"/>
                <a:ea typeface="微软雅黑" panose="020B0503020204020204" pitchFamily="34" charset="-122"/>
              </a:rPr>
              <a:t>人才</a:t>
            </a:r>
            <a:r>
              <a:rPr lang="zh-CN" altLang="zh-CN" sz="1600" dirty="0" smtClean="0">
                <a:latin typeface="微软雅黑" panose="020B0503020204020204" pitchFamily="34" charset="-122"/>
                <a:ea typeface="微软雅黑" panose="020B0503020204020204" pitchFamily="34" charset="-122"/>
              </a:rPr>
              <a:t>培养</a:t>
            </a:r>
            <a:r>
              <a:rPr lang="zh-CN" altLang="en-US" sz="1600" dirty="0">
                <a:latin typeface="微软雅黑" panose="020B0503020204020204" pitchFamily="34" charset="-122"/>
                <a:ea typeface="微软雅黑" panose="020B0503020204020204" pitchFamily="34" charset="-122"/>
              </a:rPr>
              <a:t>模式</a:t>
            </a:r>
            <a:r>
              <a:rPr lang="zh-CN" altLang="zh-CN"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课程体系、师资队伍、实训基地建设、社会服务能力、协同</a:t>
            </a:r>
            <a:r>
              <a:rPr lang="zh-CN" altLang="zh-CN" sz="1600" dirty="0" smtClean="0">
                <a:latin typeface="微软雅黑" panose="020B0503020204020204" pitchFamily="34" charset="-122"/>
                <a:ea typeface="微软雅黑" panose="020B0503020204020204" pitchFamily="34" charset="-122"/>
              </a:rPr>
              <a:t>创新</a:t>
            </a:r>
            <a:r>
              <a:rPr lang="zh-CN" altLang="en-US" sz="1600" dirty="0" smtClean="0">
                <a:latin typeface="微软雅黑" panose="020B0503020204020204" pitchFamily="34" charset="-122"/>
                <a:ea typeface="微软雅黑" panose="020B0503020204020204" pitchFamily="34" charset="-122"/>
              </a:rPr>
              <a:t>中心</a:t>
            </a:r>
            <a:r>
              <a:rPr lang="zh-CN" altLang="zh-CN"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对外交流与合作等方面</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形成若干省级及以上标志性成果。</a:t>
            </a:r>
          </a:p>
        </p:txBody>
      </p:sp>
      <p:graphicFrame>
        <p:nvGraphicFramePr>
          <p:cNvPr id="43" name="表格 42"/>
          <p:cNvGraphicFramePr>
            <a:graphicFrameLocks noGrp="1"/>
          </p:cNvGraphicFramePr>
          <p:nvPr>
            <p:extLst>
              <p:ext uri="{D42A27DB-BD31-4B8C-83A1-F6EECF244321}">
                <p14:modId xmlns:p14="http://schemas.microsoft.com/office/powerpoint/2010/main" val="346014471"/>
              </p:ext>
            </p:extLst>
          </p:nvPr>
        </p:nvGraphicFramePr>
        <p:xfrm>
          <a:off x="961651" y="2646788"/>
          <a:ext cx="10704855" cy="3708400"/>
        </p:xfrm>
        <a:graphic>
          <a:graphicData uri="http://schemas.openxmlformats.org/drawingml/2006/table">
            <a:tbl>
              <a:tblPr firstRow="1" bandRow="1"/>
              <a:tblGrid>
                <a:gridCol w="2654869"/>
                <a:gridCol w="8049986"/>
              </a:tblGrid>
              <a:tr h="37084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800" dirty="0" smtClean="0">
                          <a:latin typeface="微软雅黑" panose="020B0503020204020204" pitchFamily="34" charset="-122"/>
                          <a:ea typeface="微软雅黑" panose="020B0503020204020204" pitchFamily="34" charset="-122"/>
                        </a:rPr>
                        <a:t>分项任务</a:t>
                      </a:r>
                      <a:endParaRPr lang="zh-CN" altLang="en-US" sz="1800"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800" dirty="0" smtClean="0">
                          <a:latin typeface="微软雅黑" panose="020B0503020204020204" pitchFamily="34" charset="-122"/>
                          <a:ea typeface="微软雅黑" panose="020B0503020204020204" pitchFamily="34" charset="-122"/>
                        </a:rPr>
                        <a:t>标志性成果</a:t>
                      </a:r>
                      <a:endParaRPr lang="zh-CN" altLang="en-US" sz="1800"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dirty="0" smtClean="0">
                          <a:latin typeface="微软雅黑" panose="020B0503020204020204" pitchFamily="34" charset="-122"/>
                          <a:ea typeface="微软雅黑" panose="020B0503020204020204" pitchFamily="34" charset="-122"/>
                        </a:rPr>
                        <a:t>人才培养模式改革与创新</a:t>
                      </a:r>
                      <a:endParaRPr lang="zh-CN" altLang="en-US" sz="1600"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dirty="0" smtClean="0">
                          <a:latin typeface="微软雅黑" panose="020B0503020204020204" pitchFamily="34" charset="-122"/>
                          <a:ea typeface="微软雅黑" panose="020B0503020204020204" pitchFamily="34" charset="-122"/>
                        </a:rPr>
                        <a:t>校企一体化育人模式、教学改革成果与推广、体制机制保障等</a:t>
                      </a:r>
                      <a:endParaRPr lang="zh-CN" altLang="en-US" sz="1600"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smtClean="0">
                          <a:latin typeface="微软雅黑" panose="020B0503020204020204" pitchFamily="34" charset="-122"/>
                          <a:ea typeface="微软雅黑" panose="020B0503020204020204" pitchFamily="34" charset="-122"/>
                        </a:rPr>
                        <a:t>课程体系建设</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精品课程建设、数字化教学手段、规划教材、教学资源库等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1329055" rtl="0" eaLnBrk="1" fontAlgn="auto" latinLnBrk="0" hangingPunct="1">
                        <a:lnSpc>
                          <a:spcPct val="100000"/>
                        </a:lnSpc>
                        <a:spcBef>
                          <a:spcPts val="0"/>
                        </a:spcBef>
                        <a:spcAft>
                          <a:spcPts val="0"/>
                        </a:spcAft>
                        <a:buClrTx/>
                        <a:buSzTx/>
                        <a:buFontTx/>
                        <a:buNone/>
                        <a:defRPr/>
                      </a:pPr>
                      <a:r>
                        <a:rPr lang="zh-CN" altLang="en-US" sz="1600" smtClean="0">
                          <a:latin typeface="微软雅黑" panose="020B0503020204020204" pitchFamily="34" charset="-122"/>
                          <a:ea typeface="微软雅黑" panose="020B0503020204020204" pitchFamily="34" charset="-122"/>
                        </a:rPr>
                        <a:t>师资队伍建设</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专业带头人、教学团队、教师综合能力、跨专业水平等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smtClean="0">
                          <a:latin typeface="微软雅黑" panose="020B0503020204020204" pitchFamily="34" charset="-122"/>
                          <a:ea typeface="微软雅黑" panose="020B0503020204020204" pitchFamily="34" charset="-122"/>
                        </a:rPr>
                        <a:t>实习实训基地建设</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实践教学平台、校企实训基地、信息化管理平台等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smtClean="0">
                          <a:latin typeface="微软雅黑" panose="020B0503020204020204" pitchFamily="34" charset="-122"/>
                          <a:ea typeface="微软雅黑" panose="020B0503020204020204" pitchFamily="34" charset="-122"/>
                        </a:rPr>
                        <a:t>社会服务能力</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社会培训平台、职业鉴定、精准扶贫等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dirty="0" smtClean="0">
                          <a:latin typeface="微软雅黑" panose="020B0503020204020204" pitchFamily="34" charset="-122"/>
                          <a:ea typeface="微软雅黑" panose="020B0503020204020204" pitchFamily="34" charset="-122"/>
                        </a:rPr>
                        <a:t>协同创新中心</a:t>
                      </a:r>
                      <a:endParaRPr lang="zh-CN" altLang="en-US" sz="1600"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校企协同创新平台、产学研协同创新中心等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smtClean="0">
                          <a:latin typeface="微软雅黑" panose="020B0503020204020204" pitchFamily="34" charset="-122"/>
                          <a:ea typeface="微软雅黑" panose="020B0503020204020204" pitchFamily="34" charset="-122"/>
                        </a:rPr>
                        <a:t>质量保障体系建设</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保障体系架构、领导组织、信息化数据采集与管理平台、质量文化等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600" smtClean="0">
                          <a:latin typeface="微软雅黑" panose="020B0503020204020204" pitchFamily="34" charset="-122"/>
                          <a:ea typeface="微软雅黑" panose="020B0503020204020204" pitchFamily="34" charset="-122"/>
                        </a:rPr>
                        <a:t>国际合作与交流</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zh-CN" altLang="en-US" sz="1600" smtClean="0">
                          <a:latin typeface="微软雅黑" panose="020B0503020204020204" pitchFamily="34" charset="-122"/>
                          <a:ea typeface="微软雅黑" panose="020B0503020204020204" pitchFamily="34" charset="-122"/>
                        </a:rPr>
                        <a:t>合作办学、育人改革模式创新、国际标准与资源引进、国际影响力等</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7084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600" smtClean="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just"/>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sp>
        <p:nvSpPr>
          <p:cNvPr id="17" name="矩形 16"/>
          <p:cNvSpPr/>
          <p:nvPr/>
        </p:nvSpPr>
        <p:spPr>
          <a:xfrm>
            <a:off x="228925" y="677348"/>
            <a:ext cx="1385316"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建设任务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516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11</a:t>
            </a:r>
            <a:endParaRPr lang="zh-CN" altLang="en-US" sz="1600" b="1" dirty="0">
              <a:solidFill>
                <a:prstClr val="white"/>
              </a:solidFill>
            </a:endParaRPr>
          </a:p>
        </p:txBody>
      </p:sp>
      <p:cxnSp>
        <p:nvCxnSpPr>
          <p:cNvPr id="32" name="直接连接符 31"/>
          <p:cNvCxnSpPr>
            <a:endCxn id="19" idx="1"/>
          </p:cNvCxnSpPr>
          <p:nvPr/>
        </p:nvCxnSpPr>
        <p:spPr>
          <a:xfrm>
            <a:off x="1768416" y="404813"/>
            <a:ext cx="7262915" cy="15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2475505070"/>
              </p:ext>
            </p:extLst>
          </p:nvPr>
        </p:nvGraphicFramePr>
        <p:xfrm>
          <a:off x="1011731" y="1850297"/>
          <a:ext cx="10194955" cy="4183473"/>
        </p:xfrm>
        <a:graphic>
          <a:graphicData uri="http://schemas.openxmlformats.org/drawingml/2006/table">
            <a:tbl>
              <a:tblPr firstRow="1" firstCol="1" bandRow="1">
                <a:tableStyleId>{5C22544A-7EE6-4342-B048-85BDC9FD1C3A}</a:tableStyleId>
              </a:tblPr>
              <a:tblGrid>
                <a:gridCol w="1738666"/>
                <a:gridCol w="2921754"/>
                <a:gridCol w="525591"/>
                <a:gridCol w="1943258"/>
                <a:gridCol w="2491740"/>
                <a:gridCol w="573946"/>
              </a:tblGrid>
              <a:tr h="469993">
                <a:tc>
                  <a:txBody>
                    <a:bodyPr/>
                    <a:lstStyle/>
                    <a:p>
                      <a:pPr algn="ctr">
                        <a:lnSpc>
                          <a:spcPct val="150000"/>
                        </a:lnSpc>
                        <a:spcAft>
                          <a:spcPts val="0"/>
                        </a:spcAft>
                      </a:pPr>
                      <a:r>
                        <a:rPr lang="zh-CN" sz="1400" kern="100" dirty="0">
                          <a:effectLst/>
                          <a:latin typeface="微软雅黑" pitchFamily="34" charset="-122"/>
                          <a:ea typeface="微软雅黑" pitchFamily="34" charset="-122"/>
                        </a:rPr>
                        <a:t>一级指标</a:t>
                      </a:r>
                      <a:endParaRPr lang="zh-CN" sz="14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lnSpc>
                          <a:spcPct val="150000"/>
                        </a:lnSpc>
                        <a:spcAft>
                          <a:spcPts val="0"/>
                        </a:spcAft>
                      </a:pPr>
                      <a:r>
                        <a:rPr lang="zh-CN" sz="1400" kern="100" dirty="0">
                          <a:effectLst/>
                          <a:latin typeface="微软雅黑" pitchFamily="34" charset="-122"/>
                          <a:ea typeface="微软雅黑" pitchFamily="34" charset="-122"/>
                        </a:rPr>
                        <a:t>二级指标（限于本专业）</a:t>
                      </a:r>
                      <a:endParaRPr lang="zh-CN" sz="14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lnSpc>
                          <a:spcPct val="150000"/>
                        </a:lnSpc>
                        <a:spcAft>
                          <a:spcPts val="0"/>
                        </a:spcAft>
                      </a:pPr>
                      <a:r>
                        <a:rPr lang="zh-CN" sz="1400" kern="100" dirty="0">
                          <a:effectLst/>
                          <a:latin typeface="微软雅黑" pitchFamily="34" charset="-122"/>
                          <a:ea typeface="微软雅黑" pitchFamily="34" charset="-122"/>
                        </a:rPr>
                        <a:t>配分</a:t>
                      </a:r>
                      <a:endParaRPr lang="zh-CN" sz="14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lnSpc>
                          <a:spcPct val="150000"/>
                        </a:lnSpc>
                        <a:spcAft>
                          <a:spcPts val="0"/>
                        </a:spcAft>
                      </a:pPr>
                      <a:r>
                        <a:rPr lang="zh-CN" sz="1400" kern="100" dirty="0">
                          <a:effectLst/>
                          <a:latin typeface="微软雅黑" pitchFamily="34" charset="-122"/>
                          <a:ea typeface="微软雅黑" pitchFamily="34" charset="-122"/>
                        </a:rPr>
                        <a:t>一级指标</a:t>
                      </a:r>
                      <a:endParaRPr lang="zh-CN" sz="14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lnSpc>
                          <a:spcPct val="150000"/>
                        </a:lnSpc>
                        <a:spcAft>
                          <a:spcPts val="0"/>
                        </a:spcAft>
                      </a:pPr>
                      <a:r>
                        <a:rPr lang="zh-CN" sz="1400" kern="100" dirty="0">
                          <a:effectLst/>
                          <a:latin typeface="微软雅黑" pitchFamily="34" charset="-122"/>
                          <a:ea typeface="微软雅黑" pitchFamily="34" charset="-122"/>
                        </a:rPr>
                        <a:t>二级指标（限于本专业）</a:t>
                      </a:r>
                      <a:endParaRPr lang="zh-CN" sz="14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lnSpc>
                          <a:spcPct val="150000"/>
                        </a:lnSpc>
                        <a:spcAft>
                          <a:spcPts val="0"/>
                        </a:spcAft>
                      </a:pPr>
                      <a:r>
                        <a:rPr lang="zh-CN" sz="1400" kern="100" dirty="0">
                          <a:effectLst/>
                          <a:latin typeface="微软雅黑" pitchFamily="34" charset="-122"/>
                          <a:ea typeface="微软雅黑" pitchFamily="34" charset="-122"/>
                        </a:rPr>
                        <a:t>配分</a:t>
                      </a:r>
                      <a:endParaRPr lang="zh-CN" sz="1400" kern="100" dirty="0">
                        <a:effectLst/>
                        <a:latin typeface="微软雅黑" pitchFamily="34" charset="-122"/>
                        <a:ea typeface="微软雅黑" pitchFamily="34" charset="-122"/>
                        <a:cs typeface="Calibri"/>
                      </a:endParaRPr>
                    </a:p>
                  </a:txBody>
                  <a:tcPr marL="19432" marR="19432" marT="0" marB="0" anchor="ctr">
                    <a:solidFill>
                      <a:srgbClr val="0070C0"/>
                    </a:solidFill>
                  </a:tcPr>
                </a:tc>
              </a:tr>
              <a:tr h="0">
                <a:tc rowSpan="5">
                  <a:txBody>
                    <a:bodyPr/>
                    <a:lstStyle/>
                    <a:p>
                      <a:pPr algn="ctr">
                        <a:spcAft>
                          <a:spcPts val="0"/>
                        </a:spcAft>
                      </a:pPr>
                      <a:r>
                        <a:rPr lang="zh-CN" sz="1200" kern="0" dirty="0">
                          <a:effectLst/>
                          <a:latin typeface="微软雅黑" pitchFamily="34" charset="-122"/>
                          <a:ea typeface="微软雅黑" pitchFamily="34" charset="-122"/>
                        </a:rPr>
                        <a:t>专业</a:t>
                      </a:r>
                      <a:r>
                        <a:rPr lang="zh-CN" sz="1200" kern="0" dirty="0" smtClean="0">
                          <a:effectLst/>
                          <a:latin typeface="微软雅黑" pitchFamily="34" charset="-122"/>
                          <a:ea typeface="微软雅黑" pitchFamily="34" charset="-122"/>
                        </a:rPr>
                        <a:t>现状（</a:t>
                      </a:r>
                      <a:r>
                        <a:rPr lang="en-US" sz="1200" kern="0" dirty="0">
                          <a:effectLst/>
                          <a:latin typeface="微软雅黑" pitchFamily="34" charset="-122"/>
                          <a:ea typeface="微软雅黑" pitchFamily="34" charset="-122"/>
                        </a:rPr>
                        <a:t>12</a:t>
                      </a:r>
                      <a:r>
                        <a:rPr lang="zh-CN" sz="1200" kern="0" dirty="0">
                          <a:effectLst/>
                          <a:latin typeface="微软雅黑" pitchFamily="34" charset="-122"/>
                          <a:ea typeface="微软雅黑" pitchFamily="34" charset="-122"/>
                        </a:rPr>
                        <a:t>分）</a:t>
                      </a:r>
                      <a:endParaRPr lang="zh-CN" sz="12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年招生人数（人）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rowSpan="4">
                  <a:txBody>
                    <a:bodyPr/>
                    <a:lstStyle/>
                    <a:p>
                      <a:pPr algn="ctr">
                        <a:spcAft>
                          <a:spcPts val="0"/>
                        </a:spcAft>
                      </a:pPr>
                      <a:r>
                        <a:rPr lang="zh-CN" sz="1200" b="1" kern="0" dirty="0">
                          <a:solidFill>
                            <a:schemeClr val="bg1"/>
                          </a:solidFill>
                          <a:effectLst/>
                          <a:latin typeface="微软雅黑" pitchFamily="34" charset="-122"/>
                          <a:ea typeface="微软雅黑" pitchFamily="34" charset="-122"/>
                        </a:rPr>
                        <a:t>校企合作</a:t>
                      </a:r>
                      <a:r>
                        <a:rPr lang="zh-CN" sz="1200" b="1" kern="0" dirty="0" smtClean="0">
                          <a:solidFill>
                            <a:schemeClr val="bg1"/>
                          </a:solidFill>
                          <a:effectLst/>
                          <a:latin typeface="微软雅黑" pitchFamily="34" charset="-122"/>
                          <a:ea typeface="微软雅黑" pitchFamily="34" charset="-122"/>
                        </a:rPr>
                        <a:t>情况（</a:t>
                      </a:r>
                      <a:r>
                        <a:rPr lang="en-US" sz="1200" b="1" kern="0" dirty="0">
                          <a:solidFill>
                            <a:schemeClr val="bg1"/>
                          </a:solidFill>
                          <a:effectLst/>
                          <a:latin typeface="微软雅黑" pitchFamily="34" charset="-122"/>
                          <a:ea typeface="微软雅黑" pitchFamily="34" charset="-122"/>
                        </a:rPr>
                        <a:t>12</a:t>
                      </a:r>
                      <a:r>
                        <a:rPr lang="zh-CN" sz="1200" b="1" kern="0" dirty="0">
                          <a:solidFill>
                            <a:schemeClr val="bg1"/>
                          </a:solidFill>
                          <a:effectLst/>
                          <a:latin typeface="微软雅黑" pitchFamily="34" charset="-122"/>
                          <a:ea typeface="微软雅黑" pitchFamily="34" charset="-122"/>
                        </a:rPr>
                        <a:t>分）</a:t>
                      </a:r>
                      <a:endParaRPr lang="zh-CN" sz="1200" b="1" kern="100" dirty="0">
                        <a:solidFill>
                          <a:schemeClr val="bg1"/>
                        </a:solidFill>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订单班参与学生数量（人）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4</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本年度在校生人数（人）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rowSpan="2">
                  <a:txBody>
                    <a:bodyPr/>
                    <a:lstStyle/>
                    <a:p>
                      <a:pPr algn="ctr">
                        <a:spcAft>
                          <a:spcPts val="0"/>
                        </a:spcAft>
                      </a:pPr>
                      <a:r>
                        <a:rPr lang="zh-CN" sz="1100" kern="0" dirty="0">
                          <a:effectLst/>
                          <a:latin typeface="微软雅黑" pitchFamily="34" charset="-122"/>
                          <a:ea typeface="微软雅黑" pitchFamily="34" charset="-122"/>
                        </a:rPr>
                        <a:t>是否是国家现代学徒制试点（个）</a:t>
                      </a:r>
                      <a:endParaRPr lang="zh-CN" sz="1100" kern="100" dirty="0">
                        <a:effectLst/>
                        <a:latin typeface="微软雅黑" pitchFamily="34" charset="-122"/>
                        <a:ea typeface="微软雅黑" pitchFamily="34" charset="-122"/>
                        <a:cs typeface="Calibri"/>
                      </a:endParaRPr>
                    </a:p>
                  </a:txBody>
                  <a:tcPr marL="19432" marR="19432" marT="0" marB="0" anchor="ctr"/>
                </a:tc>
                <a:tc rowSpan="2">
                  <a:txBody>
                    <a:bodyPr/>
                    <a:lstStyle/>
                    <a:p>
                      <a:pPr algn="ctr">
                        <a:spcAft>
                          <a:spcPts val="0"/>
                        </a:spcAft>
                      </a:pPr>
                      <a:r>
                        <a:rPr lang="en-US" sz="1100" kern="0" dirty="0">
                          <a:effectLst/>
                          <a:latin typeface="微软雅黑" pitchFamily="34" charset="-122"/>
                          <a:ea typeface="微软雅黑" pitchFamily="34" charset="-122"/>
                        </a:rPr>
                        <a:t>4</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rowSpan="2">
                  <a:txBody>
                    <a:bodyPr/>
                    <a:lstStyle/>
                    <a:p>
                      <a:pPr algn="ctr">
                        <a:spcAft>
                          <a:spcPts val="0"/>
                        </a:spcAft>
                      </a:pPr>
                      <a:r>
                        <a:rPr lang="zh-CN" sz="1100" kern="0" dirty="0">
                          <a:effectLst/>
                          <a:latin typeface="微软雅黑" pitchFamily="34" charset="-122"/>
                          <a:ea typeface="微软雅黑" pitchFamily="34" charset="-122"/>
                        </a:rPr>
                        <a:t>本年度毕业生人数（人）</a:t>
                      </a:r>
                      <a:endParaRPr lang="zh-CN" sz="1100" kern="100" dirty="0">
                        <a:effectLst/>
                        <a:latin typeface="微软雅黑" pitchFamily="34" charset="-122"/>
                        <a:ea typeface="微软雅黑" pitchFamily="34" charset="-122"/>
                        <a:cs typeface="Calibri"/>
                      </a:endParaRPr>
                    </a:p>
                  </a:txBody>
                  <a:tcPr marL="19432" marR="19432" marT="0" marB="0" anchor="ctr"/>
                </a:tc>
                <a:tc rowSpan="2">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vMerge="1">
                  <a:txBody>
                    <a:bodyPr/>
                    <a:lstStyle/>
                    <a:p>
                      <a:pPr algn="ctr">
                        <a:spcAft>
                          <a:spcPts val="0"/>
                        </a:spcAft>
                      </a:pPr>
                      <a:endParaRPr lang="zh-CN" sz="900" kern="100" dirty="0">
                        <a:effectLst/>
                        <a:latin typeface="微软雅黑" pitchFamily="34" charset="-122"/>
                        <a:ea typeface="微软雅黑" pitchFamily="34" charset="-122"/>
                        <a:cs typeface="Calibri"/>
                      </a:endParaRPr>
                    </a:p>
                  </a:txBody>
                  <a:tcPr marL="19432" marR="19432" marT="0" marB="0" anchor="ctr"/>
                </a:tc>
                <a:tc vMerge="1">
                  <a:txBody>
                    <a:bodyPr/>
                    <a:lstStyle/>
                    <a:p>
                      <a:pPr algn="ctr">
                        <a:spcAft>
                          <a:spcPts val="0"/>
                        </a:spcAft>
                      </a:pPr>
                      <a:endParaRPr lang="zh-CN" sz="9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现代学徒制参与学生人数（人）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4</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截至</a:t>
                      </a:r>
                      <a:r>
                        <a:rPr lang="en-US" sz="1100" kern="0" dirty="0">
                          <a:effectLst/>
                          <a:latin typeface="微软雅黑" pitchFamily="34" charset="-122"/>
                          <a:ea typeface="微软雅黑" pitchFamily="34" charset="-122"/>
                        </a:rPr>
                        <a:t>12</a:t>
                      </a:r>
                      <a:r>
                        <a:rPr lang="zh-CN" sz="1100" kern="0" dirty="0">
                          <a:effectLst/>
                          <a:latin typeface="微软雅黑" pitchFamily="34" charset="-122"/>
                          <a:ea typeface="微软雅黑" pitchFamily="34" charset="-122"/>
                        </a:rPr>
                        <a:t>月</a:t>
                      </a:r>
                      <a:r>
                        <a:rPr lang="en-US" sz="1100" kern="0" dirty="0">
                          <a:effectLst/>
                          <a:latin typeface="微软雅黑" pitchFamily="34" charset="-122"/>
                          <a:ea typeface="微软雅黑" pitchFamily="34" charset="-122"/>
                        </a:rPr>
                        <a:t>31</a:t>
                      </a:r>
                      <a:r>
                        <a:rPr lang="zh-CN" sz="1100" kern="0" dirty="0">
                          <a:effectLst/>
                          <a:latin typeface="微软雅黑" pitchFamily="34" charset="-122"/>
                          <a:ea typeface="微软雅黑" pitchFamily="34" charset="-122"/>
                        </a:rPr>
                        <a:t>日就业人数（人）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rowSpan="4">
                  <a:txBody>
                    <a:bodyPr/>
                    <a:lstStyle/>
                    <a:p>
                      <a:pPr algn="ctr">
                        <a:spcAft>
                          <a:spcPts val="0"/>
                        </a:spcAft>
                      </a:pPr>
                      <a:r>
                        <a:rPr lang="zh-CN" sz="1200" b="1" kern="0" dirty="0">
                          <a:solidFill>
                            <a:schemeClr val="bg1"/>
                          </a:solidFill>
                          <a:effectLst/>
                          <a:latin typeface="微软雅黑" pitchFamily="34" charset="-122"/>
                          <a:ea typeface="微软雅黑" pitchFamily="34" charset="-122"/>
                        </a:rPr>
                        <a:t>技能</a:t>
                      </a:r>
                      <a:r>
                        <a:rPr lang="zh-CN" sz="1200" b="1" kern="0" dirty="0" smtClean="0">
                          <a:solidFill>
                            <a:schemeClr val="bg1"/>
                          </a:solidFill>
                          <a:effectLst/>
                          <a:latin typeface="微软雅黑" pitchFamily="34" charset="-122"/>
                          <a:ea typeface="微软雅黑" pitchFamily="34" charset="-122"/>
                        </a:rPr>
                        <a:t>大赛（</a:t>
                      </a:r>
                      <a:r>
                        <a:rPr lang="en-US" sz="1200" b="1" kern="0" dirty="0">
                          <a:solidFill>
                            <a:schemeClr val="bg1"/>
                          </a:solidFill>
                          <a:effectLst/>
                          <a:latin typeface="微软雅黑" pitchFamily="34" charset="-122"/>
                          <a:ea typeface="微软雅黑" pitchFamily="34" charset="-122"/>
                        </a:rPr>
                        <a:t>10</a:t>
                      </a:r>
                      <a:r>
                        <a:rPr lang="zh-CN" sz="1200" b="1" kern="0" dirty="0">
                          <a:solidFill>
                            <a:schemeClr val="bg1"/>
                          </a:solidFill>
                          <a:effectLst/>
                          <a:latin typeface="微软雅黑" pitchFamily="34" charset="-122"/>
                          <a:ea typeface="微软雅黑" pitchFamily="34" charset="-122"/>
                        </a:rPr>
                        <a:t>分）</a:t>
                      </a:r>
                      <a:endParaRPr lang="zh-CN" sz="1200" b="1" kern="100" dirty="0">
                        <a:solidFill>
                          <a:schemeClr val="bg1"/>
                        </a:solidFill>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国家级技能大赛获奖人次（人•次）</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r>
              <a:tr h="0">
                <a:tc rowSpan="4">
                  <a:txBody>
                    <a:bodyPr/>
                    <a:lstStyle/>
                    <a:p>
                      <a:pPr algn="ctr">
                        <a:spcAft>
                          <a:spcPts val="0"/>
                        </a:spcAft>
                      </a:pPr>
                      <a:r>
                        <a:rPr lang="zh-CN" sz="1200" kern="0" dirty="0">
                          <a:effectLst/>
                          <a:latin typeface="微软雅黑" pitchFamily="34" charset="-122"/>
                          <a:ea typeface="微软雅黑" pitchFamily="34" charset="-122"/>
                        </a:rPr>
                        <a:t>师资</a:t>
                      </a:r>
                      <a:r>
                        <a:rPr lang="zh-CN" sz="1200" kern="0" dirty="0" smtClean="0">
                          <a:effectLst/>
                          <a:latin typeface="微软雅黑" pitchFamily="34" charset="-122"/>
                          <a:ea typeface="微软雅黑" pitchFamily="34" charset="-122"/>
                        </a:rPr>
                        <a:t>队伍（</a:t>
                      </a:r>
                      <a:r>
                        <a:rPr lang="en-US" sz="1200" kern="0" dirty="0">
                          <a:effectLst/>
                          <a:latin typeface="微软雅黑" pitchFamily="34" charset="-122"/>
                          <a:ea typeface="微软雅黑" pitchFamily="34" charset="-122"/>
                        </a:rPr>
                        <a:t>12</a:t>
                      </a:r>
                      <a:r>
                        <a:rPr lang="zh-CN" sz="1200" kern="0" dirty="0">
                          <a:effectLst/>
                          <a:latin typeface="微软雅黑" pitchFamily="34" charset="-122"/>
                          <a:ea typeface="微软雅黑" pitchFamily="34" charset="-122"/>
                        </a:rPr>
                        <a:t>分）</a:t>
                      </a:r>
                      <a:endParaRPr lang="zh-CN" sz="12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专任教师数量（人）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国家级技能大赛获奖项目数（项）</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专任教师中</a:t>
                      </a:r>
                      <a:r>
                        <a:rPr lang="zh-CN" sz="1100" kern="100" dirty="0">
                          <a:effectLst/>
                          <a:latin typeface="微软雅黑" pitchFamily="34" charset="-122"/>
                          <a:ea typeface="微软雅黑" pitchFamily="34" charset="-122"/>
                        </a:rPr>
                        <a:t>双师素质</a:t>
                      </a:r>
                      <a:r>
                        <a:rPr lang="zh-CN" sz="1100" kern="0" dirty="0">
                          <a:effectLst/>
                          <a:latin typeface="微软雅黑" pitchFamily="34" charset="-122"/>
                          <a:ea typeface="微软雅黑" pitchFamily="34" charset="-122"/>
                        </a:rPr>
                        <a:t>教师数量（人）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省级技能大赛获奖人次（人•次）</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高级职称教师数量（人）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省级技能大赛获奖项目数（项）</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教师参加培训和实践锻炼情况（人•次）</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rowSpan="5">
                  <a:txBody>
                    <a:bodyPr/>
                    <a:lstStyle/>
                    <a:p>
                      <a:pPr algn="ctr">
                        <a:spcAft>
                          <a:spcPts val="0"/>
                        </a:spcAft>
                      </a:pPr>
                      <a:r>
                        <a:rPr lang="zh-CN" sz="1200" b="1" kern="0" dirty="0" smtClean="0">
                          <a:solidFill>
                            <a:schemeClr val="bg1"/>
                          </a:solidFill>
                          <a:effectLst/>
                          <a:latin typeface="微软雅黑" pitchFamily="34" charset="-122"/>
                          <a:ea typeface="微软雅黑" pitchFamily="34" charset="-122"/>
                        </a:rPr>
                        <a:t>社会服务（</a:t>
                      </a:r>
                      <a:r>
                        <a:rPr lang="en-US" sz="1200" b="1" kern="0" dirty="0">
                          <a:solidFill>
                            <a:schemeClr val="bg1"/>
                          </a:solidFill>
                          <a:effectLst/>
                          <a:latin typeface="微软雅黑" pitchFamily="34" charset="-122"/>
                          <a:ea typeface="微软雅黑" pitchFamily="34" charset="-122"/>
                        </a:rPr>
                        <a:t>10</a:t>
                      </a:r>
                      <a:r>
                        <a:rPr lang="zh-CN" sz="1200" b="1" kern="0" dirty="0">
                          <a:solidFill>
                            <a:schemeClr val="bg1"/>
                          </a:solidFill>
                          <a:effectLst/>
                          <a:latin typeface="微软雅黑" pitchFamily="34" charset="-122"/>
                          <a:ea typeface="微软雅黑" pitchFamily="34" charset="-122"/>
                        </a:rPr>
                        <a:t>分）</a:t>
                      </a:r>
                      <a:endParaRPr lang="zh-CN" sz="1200" b="1" kern="100" dirty="0">
                        <a:solidFill>
                          <a:schemeClr val="bg1"/>
                        </a:solidFill>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a:effectLst/>
                          <a:latin typeface="微软雅黑" pitchFamily="34" charset="-122"/>
                          <a:ea typeface="微软雅黑" pitchFamily="34" charset="-122"/>
                        </a:rPr>
                        <a:t>技术交易到款金额（万元）</a:t>
                      </a:r>
                      <a:endParaRPr lang="zh-CN" sz="1100" kern="10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rowSpan="8">
                  <a:txBody>
                    <a:bodyPr/>
                    <a:lstStyle/>
                    <a:p>
                      <a:pPr algn="ctr">
                        <a:spcAft>
                          <a:spcPts val="0"/>
                        </a:spcAft>
                      </a:pPr>
                      <a:r>
                        <a:rPr lang="zh-CN" sz="1200" kern="0" dirty="0">
                          <a:effectLst/>
                          <a:latin typeface="微软雅黑" pitchFamily="34" charset="-122"/>
                          <a:ea typeface="微软雅黑" pitchFamily="34" charset="-122"/>
                        </a:rPr>
                        <a:t>课程与教学</a:t>
                      </a:r>
                      <a:r>
                        <a:rPr lang="zh-CN" sz="1200" kern="0" dirty="0" smtClean="0">
                          <a:effectLst/>
                          <a:latin typeface="微软雅黑" pitchFamily="34" charset="-122"/>
                          <a:ea typeface="微软雅黑" pitchFamily="34" charset="-122"/>
                        </a:rPr>
                        <a:t>资源（</a:t>
                      </a:r>
                      <a:r>
                        <a:rPr lang="en-US" sz="1200" kern="0" dirty="0">
                          <a:effectLst/>
                          <a:latin typeface="微软雅黑" pitchFamily="34" charset="-122"/>
                          <a:ea typeface="微软雅黑" pitchFamily="34" charset="-122"/>
                        </a:rPr>
                        <a:t>15</a:t>
                      </a:r>
                      <a:r>
                        <a:rPr lang="zh-CN" sz="1200" kern="0" dirty="0">
                          <a:effectLst/>
                          <a:latin typeface="微软雅黑" pitchFamily="34" charset="-122"/>
                          <a:ea typeface="微软雅黑" pitchFamily="34" charset="-122"/>
                        </a:rPr>
                        <a:t>分）</a:t>
                      </a:r>
                      <a:endParaRPr lang="zh-CN" sz="12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国家级在线开放课程数量（门）</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a:effectLst/>
                          <a:latin typeface="微软雅黑" pitchFamily="34" charset="-122"/>
                          <a:ea typeface="微软雅黑" pitchFamily="34" charset="-122"/>
                        </a:rPr>
                        <a:t>2</a:t>
                      </a:r>
                      <a:endParaRPr lang="zh-CN" sz="1100" kern="10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社会培训情况（人·天）</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省级在线开放放课程数量（门）</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纵向科研经费到款金额（万元）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主持国家级专业教学资源库数量（个）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5</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横向技术服务到款金额（万元）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参与国家级专业教学资源库数量（个）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a:effectLst/>
                          <a:latin typeface="微软雅黑" pitchFamily="34" charset="-122"/>
                          <a:ea typeface="微软雅黑" pitchFamily="34" charset="-122"/>
                        </a:rPr>
                        <a:t>1</a:t>
                      </a:r>
                      <a:endParaRPr lang="zh-CN" sz="1100" kern="10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授权专利数量（项）</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主持省级专业教学资源库数量（个）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c rowSpan="5">
                  <a:txBody>
                    <a:bodyPr/>
                    <a:lstStyle/>
                    <a:p>
                      <a:pPr algn="ctr">
                        <a:spcAft>
                          <a:spcPts val="0"/>
                        </a:spcAft>
                      </a:pPr>
                      <a:r>
                        <a:rPr lang="zh-CN" sz="1200" b="1" kern="0" dirty="0">
                          <a:solidFill>
                            <a:schemeClr val="bg1"/>
                          </a:solidFill>
                          <a:effectLst/>
                          <a:latin typeface="微软雅黑" pitchFamily="34" charset="-122"/>
                          <a:ea typeface="微软雅黑" pitchFamily="34" charset="-122"/>
                        </a:rPr>
                        <a:t>办学</a:t>
                      </a:r>
                      <a:r>
                        <a:rPr lang="zh-CN" sz="1200" b="1" kern="0" dirty="0" smtClean="0">
                          <a:solidFill>
                            <a:schemeClr val="bg1"/>
                          </a:solidFill>
                          <a:effectLst/>
                          <a:latin typeface="微软雅黑" pitchFamily="34" charset="-122"/>
                          <a:ea typeface="微软雅黑" pitchFamily="34" charset="-122"/>
                        </a:rPr>
                        <a:t>投入（</a:t>
                      </a:r>
                      <a:r>
                        <a:rPr lang="en-US" sz="1200" b="1" kern="0" dirty="0">
                          <a:solidFill>
                            <a:schemeClr val="bg1"/>
                          </a:solidFill>
                          <a:effectLst/>
                          <a:latin typeface="微软雅黑" pitchFamily="34" charset="-122"/>
                          <a:ea typeface="微软雅黑" pitchFamily="34" charset="-122"/>
                        </a:rPr>
                        <a:t>10</a:t>
                      </a:r>
                      <a:r>
                        <a:rPr lang="zh-CN" sz="1200" b="1" kern="0" dirty="0">
                          <a:solidFill>
                            <a:schemeClr val="bg1"/>
                          </a:solidFill>
                          <a:effectLst/>
                          <a:latin typeface="微软雅黑" pitchFamily="34" charset="-122"/>
                          <a:ea typeface="微软雅黑" pitchFamily="34" charset="-122"/>
                        </a:rPr>
                        <a:t>分）</a:t>
                      </a:r>
                      <a:endParaRPr lang="zh-CN" sz="1200" b="1" kern="100" dirty="0">
                        <a:solidFill>
                          <a:schemeClr val="bg1"/>
                        </a:solidFill>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中央财政专项资金投入情况（万元）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参与省级专业教学资源库数量（个）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地方财政专项资金投入情况（万元）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国家级信息化教学大赛获奖数量（个）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行业企业专项资金投入情况（万元）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省级信息化教学大赛获奖数量（个）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其他资金投入情况（万元）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r>
              <a:tr h="0">
                <a:tc rowSpan="7">
                  <a:txBody>
                    <a:bodyPr/>
                    <a:lstStyle/>
                    <a:p>
                      <a:pPr algn="ctr">
                        <a:spcAft>
                          <a:spcPts val="0"/>
                        </a:spcAft>
                      </a:pPr>
                      <a:r>
                        <a:rPr lang="zh-CN" sz="1200" kern="0" dirty="0">
                          <a:effectLst/>
                          <a:latin typeface="微软雅黑" pitchFamily="34" charset="-122"/>
                          <a:ea typeface="微软雅黑" pitchFamily="34" charset="-122"/>
                        </a:rPr>
                        <a:t>实践教学</a:t>
                      </a:r>
                      <a:r>
                        <a:rPr lang="zh-CN" sz="1200" kern="0" dirty="0" smtClean="0">
                          <a:effectLst/>
                          <a:latin typeface="微软雅黑" pitchFamily="34" charset="-122"/>
                          <a:ea typeface="微软雅黑" pitchFamily="34" charset="-122"/>
                        </a:rPr>
                        <a:t>情况（</a:t>
                      </a:r>
                      <a:r>
                        <a:rPr lang="en-US" sz="1200" kern="0" dirty="0">
                          <a:effectLst/>
                          <a:latin typeface="微软雅黑" pitchFamily="34" charset="-122"/>
                          <a:ea typeface="微软雅黑" pitchFamily="34" charset="-122"/>
                        </a:rPr>
                        <a:t>12</a:t>
                      </a:r>
                      <a:r>
                        <a:rPr lang="zh-CN" sz="1200" kern="0" dirty="0">
                          <a:effectLst/>
                          <a:latin typeface="微软雅黑" pitchFamily="34" charset="-122"/>
                          <a:ea typeface="微软雅黑" pitchFamily="34" charset="-122"/>
                        </a:rPr>
                        <a:t>分）</a:t>
                      </a:r>
                      <a:endParaRPr lang="zh-CN" sz="1200" kern="100" dirty="0">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校外实训基地数量（个）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学校自筹资金投入情况（万元）</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校内实训室数量（个）</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rowSpan="6">
                  <a:txBody>
                    <a:bodyPr/>
                    <a:lstStyle/>
                    <a:p>
                      <a:pPr algn="ctr">
                        <a:spcAft>
                          <a:spcPts val="0"/>
                        </a:spcAft>
                      </a:pPr>
                      <a:r>
                        <a:rPr lang="zh-CN" sz="1200" b="1" kern="0" dirty="0">
                          <a:solidFill>
                            <a:schemeClr val="bg1"/>
                          </a:solidFill>
                          <a:effectLst/>
                          <a:latin typeface="微软雅黑" pitchFamily="34" charset="-122"/>
                          <a:ea typeface="微软雅黑" pitchFamily="34" charset="-122"/>
                        </a:rPr>
                        <a:t>国际</a:t>
                      </a:r>
                      <a:r>
                        <a:rPr lang="zh-CN" sz="1200" b="1" kern="0" dirty="0" smtClean="0">
                          <a:solidFill>
                            <a:schemeClr val="bg1"/>
                          </a:solidFill>
                          <a:effectLst/>
                          <a:latin typeface="微软雅黑" pitchFamily="34" charset="-122"/>
                          <a:ea typeface="微软雅黑" pitchFamily="34" charset="-122"/>
                        </a:rPr>
                        <a:t>合作（</a:t>
                      </a:r>
                      <a:r>
                        <a:rPr lang="en-US" sz="1200" b="1" kern="0" dirty="0">
                          <a:solidFill>
                            <a:schemeClr val="bg1"/>
                          </a:solidFill>
                          <a:effectLst/>
                          <a:latin typeface="微软雅黑" pitchFamily="34" charset="-122"/>
                          <a:ea typeface="微软雅黑" pitchFamily="34" charset="-122"/>
                        </a:rPr>
                        <a:t>7</a:t>
                      </a:r>
                      <a:r>
                        <a:rPr lang="zh-CN" sz="1200" b="1" kern="0" dirty="0">
                          <a:solidFill>
                            <a:schemeClr val="bg1"/>
                          </a:solidFill>
                          <a:effectLst/>
                          <a:latin typeface="微软雅黑" pitchFamily="34" charset="-122"/>
                          <a:ea typeface="微软雅黑" pitchFamily="34" charset="-122"/>
                        </a:rPr>
                        <a:t>分）</a:t>
                      </a:r>
                      <a:endParaRPr lang="zh-CN" sz="1200" b="1" kern="100" dirty="0">
                        <a:solidFill>
                          <a:schemeClr val="bg1"/>
                        </a:solidFill>
                        <a:effectLst/>
                        <a:latin typeface="微软雅黑" pitchFamily="34" charset="-122"/>
                        <a:ea typeface="微软雅黑" pitchFamily="34" charset="-122"/>
                        <a:cs typeface="Calibri"/>
                      </a:endParaRPr>
                    </a:p>
                  </a:txBody>
                  <a:tcPr marL="19432" marR="19432" marT="0" marB="0" anchor="ctr">
                    <a:solidFill>
                      <a:srgbClr val="0070C0"/>
                    </a:solidFill>
                  </a:tcPr>
                </a:tc>
                <a:tc>
                  <a:txBody>
                    <a:bodyPr/>
                    <a:lstStyle/>
                    <a:p>
                      <a:pPr algn="ctr">
                        <a:spcAft>
                          <a:spcPts val="0"/>
                        </a:spcAft>
                      </a:pPr>
                      <a:r>
                        <a:rPr lang="zh-CN" sz="1100" kern="0" dirty="0">
                          <a:effectLst/>
                          <a:latin typeface="微软雅黑" pitchFamily="34" charset="-122"/>
                          <a:ea typeface="微软雅黑" pitchFamily="34" charset="-122"/>
                        </a:rPr>
                        <a:t>教师出国（境）学习情况（人·次）</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校内实训基地占地面积（</a:t>
                      </a:r>
                      <a:r>
                        <a:rPr lang="en-US" sz="1100" kern="0" dirty="0">
                          <a:effectLst/>
                          <a:latin typeface="微软雅黑" pitchFamily="34" charset="-122"/>
                          <a:ea typeface="微软雅黑" pitchFamily="34" charset="-122"/>
                        </a:rPr>
                        <a:t>m</a:t>
                      </a:r>
                      <a:r>
                        <a:rPr lang="en-US" sz="1100" kern="0" baseline="30000" dirty="0">
                          <a:effectLst/>
                          <a:latin typeface="微软雅黑" pitchFamily="34" charset="-122"/>
                          <a:ea typeface="微软雅黑" pitchFamily="34" charset="-122"/>
                        </a:rPr>
                        <a:t>2</a:t>
                      </a:r>
                      <a:r>
                        <a:rPr lang="en-US" sz="1100" kern="0" dirty="0">
                          <a:effectLst/>
                          <a:latin typeface="微软雅黑" pitchFamily="34" charset="-122"/>
                          <a:ea typeface="微软雅黑" pitchFamily="34" charset="-122"/>
                        </a:rPr>
                        <a:t>)</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3</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学生出国（境）学习情况（人·次）</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rowSpan="2">
                  <a:txBody>
                    <a:bodyPr/>
                    <a:lstStyle/>
                    <a:p>
                      <a:pPr algn="ctr">
                        <a:spcAft>
                          <a:spcPts val="0"/>
                        </a:spcAft>
                      </a:pPr>
                      <a:r>
                        <a:rPr lang="zh-CN" sz="1100" kern="0">
                          <a:effectLst/>
                          <a:latin typeface="微软雅黑" pitchFamily="34" charset="-122"/>
                          <a:ea typeface="微软雅黑" pitchFamily="34" charset="-122"/>
                        </a:rPr>
                        <a:t>相关实训基地实训工位数（个）</a:t>
                      </a:r>
                      <a:endParaRPr lang="zh-CN" sz="1100" kern="100">
                        <a:effectLst/>
                        <a:latin typeface="微软雅黑" pitchFamily="34" charset="-122"/>
                        <a:ea typeface="微软雅黑" pitchFamily="34" charset="-122"/>
                        <a:cs typeface="Calibri"/>
                      </a:endParaRPr>
                    </a:p>
                  </a:txBody>
                  <a:tcPr marL="19432" marR="19432" marT="0" marB="0" anchor="ctr"/>
                </a:tc>
                <a:tc rowSpan="2">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a:txBody>
                    <a:bodyPr/>
                    <a:lstStyle/>
                    <a:p>
                      <a:pPr algn="ctr">
                        <a:spcAft>
                          <a:spcPts val="0"/>
                        </a:spcAft>
                      </a:pPr>
                      <a:r>
                        <a:rPr lang="zh-CN" sz="1100" kern="0" dirty="0">
                          <a:effectLst/>
                          <a:latin typeface="微软雅黑" pitchFamily="34" charset="-122"/>
                          <a:ea typeface="微软雅黑" pitchFamily="34" charset="-122"/>
                        </a:rPr>
                        <a:t>接收国境外教师来校学习情况（人·次）</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vMerge="1">
                  <a:txBody>
                    <a:bodyPr/>
                    <a:lstStyle/>
                    <a:p>
                      <a:pPr algn="ctr">
                        <a:spcAft>
                          <a:spcPts val="0"/>
                        </a:spcAft>
                      </a:pPr>
                      <a:endParaRPr lang="zh-CN" sz="900" kern="100" dirty="0">
                        <a:effectLst/>
                        <a:latin typeface="微软雅黑" pitchFamily="34" charset="-122"/>
                        <a:ea typeface="微软雅黑" pitchFamily="34" charset="-122"/>
                        <a:cs typeface="Calibri"/>
                      </a:endParaRPr>
                    </a:p>
                  </a:txBody>
                  <a:tcPr marL="19432" marR="19432" marT="0" marB="0" anchor="ctr"/>
                </a:tc>
                <a:tc vMerge="1">
                  <a:txBody>
                    <a:bodyPr/>
                    <a:lstStyle/>
                    <a:p>
                      <a:pPr algn="ctr">
                        <a:spcAft>
                          <a:spcPts val="0"/>
                        </a:spcAft>
                      </a:pPr>
                      <a:endParaRPr lang="zh-CN" sz="90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a:p>
                  </a:txBody>
                  <a:tcPr/>
                </a:tc>
                <a:tc rowSpan="2">
                  <a:txBody>
                    <a:bodyPr/>
                    <a:lstStyle/>
                    <a:p>
                      <a:pPr algn="ctr">
                        <a:spcAft>
                          <a:spcPts val="0"/>
                        </a:spcAft>
                      </a:pPr>
                      <a:r>
                        <a:rPr lang="zh-CN" sz="1100" kern="0" dirty="0">
                          <a:effectLst/>
                          <a:latin typeface="微软雅黑" pitchFamily="34" charset="-122"/>
                          <a:ea typeface="微软雅黑" pitchFamily="34" charset="-122"/>
                        </a:rPr>
                        <a:t>接收国境外学生来校学习情况（人·次）</a:t>
                      </a:r>
                      <a:endParaRPr lang="zh-CN" sz="1100" kern="100" dirty="0">
                        <a:effectLst/>
                        <a:latin typeface="微软雅黑" pitchFamily="34" charset="-122"/>
                        <a:ea typeface="微软雅黑" pitchFamily="34" charset="-122"/>
                        <a:cs typeface="Calibri"/>
                      </a:endParaRPr>
                    </a:p>
                  </a:txBody>
                  <a:tcPr marL="19432" marR="19432" marT="0" marB="0" anchor="ctr"/>
                </a:tc>
                <a:tc rowSpan="2">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r>
              <a:tr h="0">
                <a:tc vMerge="1">
                  <a:txBody>
                    <a:bodyPr/>
                    <a:lstStyle/>
                    <a:p>
                      <a:endParaRPr lang="zh-CN" altLang="en-US"/>
                    </a:p>
                  </a:txBody>
                  <a:tcPr/>
                </a:tc>
                <a:tc rowSpan="2">
                  <a:txBody>
                    <a:bodyPr/>
                    <a:lstStyle/>
                    <a:p>
                      <a:pPr algn="ctr">
                        <a:spcAft>
                          <a:spcPts val="0"/>
                        </a:spcAft>
                      </a:pPr>
                      <a:r>
                        <a:rPr lang="zh-CN" sz="1100" kern="0" dirty="0">
                          <a:effectLst/>
                          <a:latin typeface="微软雅黑" pitchFamily="34" charset="-122"/>
                          <a:ea typeface="微软雅黑" pitchFamily="34" charset="-122"/>
                        </a:rPr>
                        <a:t>生均教学仪器设备值</a:t>
                      </a:r>
                      <a:endParaRPr lang="zh-CN" sz="1100" kern="100" dirty="0">
                        <a:effectLst/>
                        <a:latin typeface="微软雅黑" pitchFamily="34" charset="-122"/>
                        <a:ea typeface="微软雅黑" pitchFamily="34" charset="-122"/>
                        <a:cs typeface="Calibri"/>
                      </a:endParaRPr>
                    </a:p>
                  </a:txBody>
                  <a:tcPr marL="19432" marR="19432" marT="0" marB="0" anchor="ctr">
                    <a:solidFill>
                      <a:schemeClr val="accent5">
                        <a:lumMod val="40000"/>
                        <a:lumOff val="60000"/>
                      </a:schemeClr>
                    </a:solidFill>
                  </a:tcPr>
                </a:tc>
                <a:tc rowSpan="2">
                  <a:txBody>
                    <a:bodyPr/>
                    <a:lstStyle/>
                    <a:p>
                      <a:pPr algn="ctr">
                        <a:spcAft>
                          <a:spcPts val="0"/>
                        </a:spcAft>
                      </a:pPr>
                      <a:r>
                        <a:rPr lang="en-US" sz="1100" kern="0" dirty="0">
                          <a:effectLst/>
                          <a:latin typeface="微软雅黑" pitchFamily="34" charset="-122"/>
                          <a:ea typeface="微软雅黑" pitchFamily="34" charset="-122"/>
                        </a:rPr>
                        <a:t>2</a:t>
                      </a:r>
                      <a:endParaRPr lang="zh-CN" sz="1100" kern="100" dirty="0">
                        <a:effectLst/>
                        <a:latin typeface="微软雅黑" pitchFamily="34" charset="-122"/>
                        <a:ea typeface="微软雅黑" pitchFamily="34" charset="-122"/>
                        <a:cs typeface="Calibri"/>
                      </a:endParaRPr>
                    </a:p>
                  </a:txBody>
                  <a:tcPr marL="19432" marR="19432" marT="0" marB="0" anchor="ctr">
                    <a:solidFill>
                      <a:schemeClr val="accent5">
                        <a:lumMod val="40000"/>
                        <a:lumOff val="6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vMerge="1">
                  <a:txBody>
                    <a:bodyPr/>
                    <a:lstStyle/>
                    <a:p>
                      <a:pPr algn="ctr">
                        <a:spcAft>
                          <a:spcPts val="0"/>
                        </a:spcAft>
                      </a:pPr>
                      <a:endParaRPr lang="zh-CN" sz="1050" kern="100" dirty="0">
                        <a:effectLst/>
                        <a:latin typeface="微软雅黑" pitchFamily="34" charset="-122"/>
                        <a:ea typeface="微软雅黑" pitchFamily="34" charset="-122"/>
                        <a:cs typeface="Calibri"/>
                      </a:endParaRPr>
                    </a:p>
                  </a:txBody>
                  <a:tcPr marL="19432" marR="19432" marT="0" marB="0" anchor="ctr"/>
                </a:tc>
                <a:tc vMerge="1">
                  <a:txBody>
                    <a:bodyPr/>
                    <a:lstStyle/>
                    <a:p>
                      <a:endParaRPr lang="zh-CN" altLang="en-US" dirty="0"/>
                    </a:p>
                  </a:txBody>
                  <a:tcPr marL="19432" marR="19432" marT="0" marB="0" anchor="ctr"/>
                </a:tc>
                <a:tc vMerge="1">
                  <a:txBody>
                    <a:bodyPr/>
                    <a:lstStyle/>
                    <a:p>
                      <a:endParaRPr lang="zh-CN" altLang="en-US" dirty="0"/>
                    </a:p>
                  </a:txBody>
                  <a:tcPr marL="19432" marR="19432" marT="0" marB="0" anchor="ctr"/>
                </a:tc>
                <a:tc vMerge="1">
                  <a:txBody>
                    <a:bodyPr/>
                    <a:lstStyle/>
                    <a:p>
                      <a:endParaRPr lang="zh-CN" altLang="en-US" dirty="0"/>
                    </a:p>
                  </a:txBody>
                  <a:tcPr/>
                </a:tc>
                <a:tc>
                  <a:txBody>
                    <a:bodyPr/>
                    <a:lstStyle/>
                    <a:p>
                      <a:pPr algn="ctr">
                        <a:spcAft>
                          <a:spcPts val="0"/>
                        </a:spcAft>
                      </a:pPr>
                      <a:r>
                        <a:rPr lang="zh-CN" sz="1100" kern="0" dirty="0">
                          <a:effectLst/>
                          <a:latin typeface="微软雅黑" pitchFamily="34" charset="-122"/>
                          <a:ea typeface="微软雅黑" pitchFamily="34" charset="-122"/>
                        </a:rPr>
                        <a:t>本年度中外合作办学在校生人数（人）</a:t>
                      </a:r>
                      <a:endParaRPr lang="zh-CN" sz="1100" kern="100" dirty="0">
                        <a:effectLst/>
                        <a:latin typeface="微软雅黑" pitchFamily="34" charset="-122"/>
                        <a:ea typeface="微软雅黑" pitchFamily="34" charset="-122"/>
                        <a:cs typeface="Calibri"/>
                      </a:endParaRPr>
                    </a:p>
                  </a:txBody>
                  <a:tcPr marL="19432" marR="19432" marT="0" marB="0" anchor="ctr"/>
                </a:tc>
                <a:tc>
                  <a:txBody>
                    <a:bodyPr/>
                    <a:lstStyle/>
                    <a:p>
                      <a:pPr algn="ctr">
                        <a:spcAft>
                          <a:spcPts val="0"/>
                        </a:spcAft>
                      </a:pPr>
                      <a:r>
                        <a:rPr lang="en-US" sz="1100" kern="0" dirty="0">
                          <a:effectLst/>
                          <a:latin typeface="微软雅黑" pitchFamily="34" charset="-122"/>
                          <a:ea typeface="微软雅黑" pitchFamily="34" charset="-122"/>
                        </a:rPr>
                        <a:t>1</a:t>
                      </a:r>
                      <a:endParaRPr lang="zh-CN" sz="1100" kern="100" dirty="0">
                        <a:effectLst/>
                        <a:latin typeface="微软雅黑" pitchFamily="34" charset="-122"/>
                        <a:ea typeface="微软雅黑" pitchFamily="34" charset="-122"/>
                        <a:cs typeface="Calibri"/>
                      </a:endParaRPr>
                    </a:p>
                  </a:txBody>
                  <a:tcPr marL="19432" marR="19432" marT="0" marB="0" anchor="ctr"/>
                </a:tc>
              </a:tr>
            </a:tbl>
          </a:graphicData>
        </a:graphic>
      </p:graphicFrame>
      <p:sp>
        <p:nvSpPr>
          <p:cNvPr id="19" name="文本占位符 20"/>
          <p:cNvSpPr txBox="1">
            <a:spLocks/>
          </p:cNvSpPr>
          <p:nvPr/>
        </p:nvSpPr>
        <p:spPr>
          <a:xfrm>
            <a:off x="9031331" y="190270"/>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三、建设内容举措</a:t>
            </a:r>
            <a:endParaRPr lang="zh-CN" altLang="en-US" b="1" dirty="0">
              <a:solidFill>
                <a:prstClr val="black"/>
              </a:solidFill>
            </a:endParaRPr>
          </a:p>
        </p:txBody>
      </p:sp>
      <p:sp>
        <p:nvSpPr>
          <p:cNvPr id="13" name="MH_Other_5"/>
          <p:cNvSpPr>
            <a:spLocks noChangeArrowheads="1"/>
          </p:cNvSpPr>
          <p:nvPr>
            <p:custDataLst>
              <p:tags r:id="rId1"/>
            </p:custDataLst>
          </p:nvPr>
        </p:nvSpPr>
        <p:spPr bwMode="auto">
          <a:xfrm>
            <a:off x="205903" y="692908"/>
            <a:ext cx="2677204" cy="46377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（一）</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专业顶层设计</a:t>
            </a:r>
            <a:endParaRPr lang="zh-CN" altLang="en-US" sz="2000" b="1" dirty="0">
              <a:solidFill>
                <a:srgbClr val="FFFFFF"/>
              </a:solidFill>
              <a:latin typeface="微软雅黑" pitchFamily="34" charset="-122"/>
              <a:ea typeface="微软雅黑" pitchFamily="34" charset="-122"/>
            </a:endParaRPr>
          </a:p>
        </p:txBody>
      </p:sp>
      <p:sp>
        <p:nvSpPr>
          <p:cNvPr id="14" name="矩形 13"/>
          <p:cNvSpPr/>
          <p:nvPr/>
        </p:nvSpPr>
        <p:spPr>
          <a:xfrm>
            <a:off x="114463" y="1212980"/>
            <a:ext cx="3231975" cy="369332"/>
          </a:xfrm>
          <a:prstGeom prst="rect">
            <a:avLst/>
          </a:prstGeom>
        </p:spPr>
        <p:txBody>
          <a:bodyPr wrap="none">
            <a:spAutoFit/>
          </a:bodyPr>
          <a:lstStyle/>
          <a:p>
            <a:pPr lvl="0">
              <a:defRPr/>
            </a:pPr>
            <a:r>
              <a:rPr kumimoji="0" lang="en-US" altLang="zh-CN"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1</a:t>
            </a:r>
            <a:r>
              <a:rPr lang="en-US" altLang="zh-CN" b="1" kern="0" dirty="0" smtClean="0">
                <a:solidFill>
                  <a:srgbClr val="C00000"/>
                </a:solidFill>
                <a:latin typeface="微软雅黑" panose="020B0503020204020204" pitchFamily="34" charset="-122"/>
                <a:ea typeface="微软雅黑" panose="020B0503020204020204" pitchFamily="34" charset="-122"/>
              </a:rPr>
              <a:t>. </a:t>
            </a:r>
            <a:r>
              <a:rPr lang="zh-CN" altLang="en-US" b="1" kern="0" dirty="0" smtClean="0">
                <a:solidFill>
                  <a:srgbClr val="C00000"/>
                </a:solidFill>
                <a:latin typeface="微软雅黑" panose="020B0503020204020204" pitchFamily="34" charset="-122"/>
                <a:ea typeface="微软雅黑" panose="020B0503020204020204" pitchFamily="34" charset="-122"/>
              </a:rPr>
              <a:t>明确骨干</a:t>
            </a:r>
            <a:r>
              <a:rPr lang="zh-CN" altLang="en-US" b="1" kern="0" dirty="0">
                <a:solidFill>
                  <a:srgbClr val="C00000"/>
                </a:solidFill>
                <a:latin typeface="微软雅黑" panose="020B0503020204020204" pitchFamily="34" charset="-122"/>
                <a:ea typeface="微软雅黑" panose="020B0503020204020204" pitchFamily="34" charset="-122"/>
              </a:rPr>
              <a:t>专业建设验收</a:t>
            </a:r>
            <a:r>
              <a:rPr lang="zh-CN" altLang="en-US" b="1" kern="0" dirty="0" smtClean="0">
                <a:solidFill>
                  <a:srgbClr val="C00000"/>
                </a:solidFill>
                <a:latin typeface="微软雅黑" panose="020B0503020204020204" pitchFamily="34" charset="-122"/>
                <a:ea typeface="微软雅黑" panose="020B0503020204020204" pitchFamily="34" charset="-122"/>
              </a:rPr>
              <a:t>标准</a:t>
            </a:r>
            <a:endPar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3689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1" name="图示 60"/>
          <p:cNvGraphicFramePr/>
          <p:nvPr>
            <p:extLst>
              <p:ext uri="{D42A27DB-BD31-4B8C-83A1-F6EECF244321}">
                <p14:modId xmlns:p14="http://schemas.microsoft.com/office/powerpoint/2010/main" val="1773798966"/>
              </p:ext>
            </p:extLst>
          </p:nvPr>
        </p:nvGraphicFramePr>
        <p:xfrm>
          <a:off x="2322288" y="3286124"/>
          <a:ext cx="7798437" cy="2076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2" name="矩形 61"/>
          <p:cNvSpPr/>
          <p:nvPr/>
        </p:nvSpPr>
        <p:spPr>
          <a:xfrm>
            <a:off x="2123346" y="1449937"/>
            <a:ext cx="8109313" cy="17543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     结合</a:t>
            </a:r>
            <a:r>
              <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a:rPr>
              <a:t>产业热点与发展趋势对岗位人才需求，以及专业所在地方的布点率，按照</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X</a:t>
            </a:r>
            <a:r>
              <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a:rPr>
              <a:t>专</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业</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特色方向”的设</a:t>
            </a:r>
            <a:r>
              <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a:rPr>
              <a:t>计思想，科学设</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置不可替代性专业方向，</a:t>
            </a:r>
            <a:r>
              <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a:rPr>
              <a:t>并制定对应岗位人才需求</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Arial"/>
              </a:rPr>
              <a:t>的</a:t>
            </a:r>
            <a:r>
              <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Arial"/>
              </a:rPr>
              <a:t>高水平应用型本科创</a:t>
            </a:r>
            <a:r>
              <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Arial"/>
              </a:rPr>
              <a:t>新人才培养方</a:t>
            </a:r>
            <a:r>
              <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Arial"/>
              </a:rPr>
              <a:t>案。</a:t>
            </a:r>
            <a:endPar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Arial"/>
            </a:endParaRPr>
          </a:p>
        </p:txBody>
      </p:sp>
      <p:sp>
        <p:nvSpPr>
          <p:cNvPr id="63" name="矩形 62"/>
          <p:cNvSpPr/>
          <p:nvPr/>
        </p:nvSpPr>
        <p:spPr>
          <a:xfrm>
            <a:off x="1655747" y="1962870"/>
            <a:ext cx="394872" cy="2862322"/>
          </a:xfrm>
          <a:prstGeom prst="rect">
            <a:avLst/>
          </a:prstGeom>
          <a:ln cmpd="sng">
            <a:solidFill>
              <a:srgbClr val="4F81BD"/>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专业设置的逻辑链条</a:t>
            </a:r>
            <a:endParaRPr kumimoji="0" lang="en-US" altLang="zh-CN" sz="20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4" name="矩形 63"/>
          <p:cNvSpPr/>
          <p:nvPr/>
        </p:nvSpPr>
        <p:spPr>
          <a:xfrm>
            <a:off x="114463" y="716067"/>
            <a:ext cx="300114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2</a:t>
            </a:r>
            <a:r>
              <a:rPr lang="en-US" altLang="zh-CN" b="1" kern="0" dirty="0" smtClean="0">
                <a:solidFill>
                  <a:srgbClr val="C00000"/>
                </a:solidFill>
                <a:latin typeface="微软雅黑" panose="020B0503020204020204" pitchFamily="34" charset="-122"/>
                <a:ea typeface="微软雅黑" panose="020B0503020204020204" pitchFamily="34" charset="-122"/>
              </a:rPr>
              <a:t>. </a:t>
            </a:r>
            <a:r>
              <a:rPr lang="zh-CN" altLang="en-US" b="1" kern="0" dirty="0" smtClean="0">
                <a:solidFill>
                  <a:srgbClr val="C00000"/>
                </a:solidFill>
                <a:latin typeface="微软雅黑" panose="020B0503020204020204" pitchFamily="34" charset="-122"/>
                <a:ea typeface="微软雅黑" panose="020B0503020204020204" pitchFamily="34" charset="-122"/>
              </a:rPr>
              <a:t>遵循</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专业建设的逻辑链条</a:t>
            </a:r>
            <a:endPar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35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753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079661" y="2514246"/>
            <a:ext cx="7412364" cy="3240270"/>
            <a:chOff x="2372325" y="3295970"/>
            <a:chExt cx="7412364" cy="3240270"/>
          </a:xfrm>
        </p:grpSpPr>
        <p:sp>
          <p:nvSpPr>
            <p:cNvPr id="60" name="右箭头 59"/>
            <p:cNvSpPr/>
            <p:nvPr/>
          </p:nvSpPr>
          <p:spPr>
            <a:xfrm>
              <a:off x="2372325" y="4410565"/>
              <a:ext cx="6800247" cy="969184"/>
            </a:xfrm>
            <a:prstGeom prst="rightArrow">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人才培养全</a:t>
              </a: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过程中融入职业能力培养与全人格教育为一体</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1" name="圆角矩形 60"/>
            <p:cNvSpPr/>
            <p:nvPr/>
          </p:nvSpPr>
          <p:spPr>
            <a:xfrm>
              <a:off x="9352689" y="3295971"/>
              <a:ext cx="432000" cy="3236020"/>
            </a:xfrm>
            <a:prstGeom prst="roundRect">
              <a:avLst/>
            </a:prstGeom>
            <a:solidFill>
              <a:srgbClr val="33889F"/>
            </a:solidFill>
            <a:ln w="25400" cap="flat" cmpd="sng" algn="ctr">
              <a:noFill/>
              <a:prstDash val="solid"/>
            </a:ln>
            <a:effectLst/>
          </p:spPr>
          <p:txBody>
            <a:bodyPr vert="horz"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应用型技术技能人才培养目标</a:t>
              </a:r>
              <a:endPar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62" name="组合 61"/>
            <p:cNvGrpSpPr/>
            <p:nvPr/>
          </p:nvGrpSpPr>
          <p:grpSpPr>
            <a:xfrm>
              <a:off x="2387582" y="3295970"/>
              <a:ext cx="5740608" cy="1037709"/>
              <a:chOff x="2412813" y="6035367"/>
              <a:chExt cx="5740608" cy="1037709"/>
            </a:xfrm>
          </p:grpSpPr>
          <p:sp>
            <p:nvSpPr>
              <p:cNvPr id="70" name="下箭头标注 69"/>
              <p:cNvSpPr/>
              <p:nvPr/>
            </p:nvSpPr>
            <p:spPr>
              <a:xfrm>
                <a:off x="2412813" y="6035368"/>
                <a:ext cx="664830" cy="1036061"/>
              </a:xfrm>
              <a:prstGeom prst="downArrowCallout">
                <a:avLst>
                  <a:gd name="adj1" fmla="val 25000"/>
                  <a:gd name="adj2" fmla="val 22947"/>
                  <a:gd name="adj3" fmla="val 29105"/>
                  <a:gd name="adj4" fmla="val 67611"/>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校企合作平台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1" name="下箭头标注 70"/>
              <p:cNvSpPr/>
              <p:nvPr/>
            </p:nvSpPr>
            <p:spPr>
              <a:xfrm>
                <a:off x="3440571" y="6035367"/>
                <a:ext cx="664830" cy="1036061"/>
              </a:xfrm>
              <a:prstGeom prst="downArrowCallout">
                <a:avLst>
                  <a:gd name="adj1" fmla="val 25000"/>
                  <a:gd name="adj2" fmla="val 22947"/>
                  <a:gd name="adj3" fmla="val 29105"/>
                  <a:gd name="adj4" fmla="val 67611"/>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学科竞赛平台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2" name="下箭头标注 71"/>
              <p:cNvSpPr/>
              <p:nvPr/>
            </p:nvSpPr>
            <p:spPr>
              <a:xfrm>
                <a:off x="4464339" y="6035369"/>
                <a:ext cx="664830" cy="1036061"/>
              </a:xfrm>
              <a:prstGeom prst="downArrowCallout">
                <a:avLst>
                  <a:gd name="adj1" fmla="val 25000"/>
                  <a:gd name="adj2" fmla="val 22947"/>
                  <a:gd name="adj3" fmla="val 29105"/>
                  <a:gd name="adj4" fmla="val 67611"/>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创新教育平台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3" name="下箭头标注 72"/>
              <p:cNvSpPr/>
              <p:nvPr/>
            </p:nvSpPr>
            <p:spPr>
              <a:xfrm>
                <a:off x="5456739" y="6035367"/>
                <a:ext cx="664830" cy="1036061"/>
              </a:xfrm>
              <a:prstGeom prst="downArrowCallout">
                <a:avLst>
                  <a:gd name="adj1" fmla="val 25000"/>
                  <a:gd name="adj2" fmla="val 22947"/>
                  <a:gd name="adj3" fmla="val 29105"/>
                  <a:gd name="adj4" fmla="val 67611"/>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创业教育平台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4" name="下箭头标注 73"/>
              <p:cNvSpPr/>
              <p:nvPr/>
            </p:nvSpPr>
            <p:spPr>
              <a:xfrm>
                <a:off x="6480507" y="6035371"/>
                <a:ext cx="664830" cy="1036061"/>
              </a:xfrm>
              <a:prstGeom prst="downArrowCallout">
                <a:avLst>
                  <a:gd name="adj1" fmla="val 25000"/>
                  <a:gd name="adj2" fmla="val 22947"/>
                  <a:gd name="adj3" fmla="val 29105"/>
                  <a:gd name="adj4" fmla="val 67611"/>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社会实践平台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5" name="下箭头标注 74"/>
              <p:cNvSpPr/>
              <p:nvPr/>
            </p:nvSpPr>
            <p:spPr>
              <a:xfrm>
                <a:off x="7488591" y="6037015"/>
                <a:ext cx="664830" cy="1036061"/>
              </a:xfrm>
              <a:prstGeom prst="downArrowCallout">
                <a:avLst>
                  <a:gd name="adj1" fmla="val 25000"/>
                  <a:gd name="adj2" fmla="val 22947"/>
                  <a:gd name="adj3" fmla="val 29105"/>
                  <a:gd name="adj4" fmla="val 67611"/>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国际交流平台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2372325" y="5451900"/>
              <a:ext cx="5771122" cy="1084340"/>
              <a:chOff x="2382299" y="7623130"/>
              <a:chExt cx="5771122" cy="1084340"/>
            </a:xfrm>
          </p:grpSpPr>
          <p:sp>
            <p:nvSpPr>
              <p:cNvPr id="64" name="上箭头标注 63"/>
              <p:cNvSpPr/>
              <p:nvPr/>
            </p:nvSpPr>
            <p:spPr>
              <a:xfrm>
                <a:off x="2382299" y="7627380"/>
                <a:ext cx="695344" cy="1080090"/>
              </a:xfrm>
              <a:prstGeom prst="upArrowCallou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线下课程平台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5" name="上箭头标注 64"/>
              <p:cNvSpPr/>
              <p:nvPr/>
            </p:nvSpPr>
            <p:spPr>
              <a:xfrm>
                <a:off x="3407200" y="7623130"/>
                <a:ext cx="695344" cy="1080090"/>
              </a:xfrm>
              <a:prstGeom prst="upArrowCallou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线上课程平台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6" name="上箭头标注 65"/>
              <p:cNvSpPr/>
              <p:nvPr/>
            </p:nvSpPr>
            <p:spPr>
              <a:xfrm>
                <a:off x="4426550" y="7623130"/>
                <a:ext cx="695344" cy="1080090"/>
              </a:xfrm>
              <a:prstGeom prst="upArrowCallou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特长培养平台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7" name="上箭头标注 66"/>
              <p:cNvSpPr/>
              <p:nvPr/>
            </p:nvSpPr>
            <p:spPr>
              <a:xfrm>
                <a:off x="5445900" y="7623130"/>
                <a:ext cx="695344" cy="1080090"/>
              </a:xfrm>
              <a:prstGeom prst="upArrowCallou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实习实训平台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8" name="上箭头标注 67"/>
              <p:cNvSpPr/>
              <p:nvPr/>
            </p:nvSpPr>
            <p:spPr>
              <a:xfrm>
                <a:off x="6465250" y="7623130"/>
                <a:ext cx="695344" cy="1080090"/>
              </a:xfrm>
              <a:prstGeom prst="upArrowCallou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拓展资源平台</a:t>
                </a: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9" name="上箭头标注 68"/>
              <p:cNvSpPr/>
              <p:nvPr/>
            </p:nvSpPr>
            <p:spPr>
              <a:xfrm>
                <a:off x="7458077" y="7627380"/>
                <a:ext cx="695344" cy="1080090"/>
              </a:xfrm>
              <a:prstGeom prst="upArrowCallou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其他平台</a:t>
                </a:r>
                <a:r>
                  <a:rPr kumimoji="0" lang="en-US" altLang="zh-CN" sz="14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76" name="TextBox 15"/>
          <p:cNvSpPr txBox="1">
            <a:spLocks noChangeArrowheads="1"/>
          </p:cNvSpPr>
          <p:nvPr/>
        </p:nvSpPr>
        <p:spPr bwMode="auto">
          <a:xfrm>
            <a:off x="853988" y="1598257"/>
            <a:ext cx="4171733" cy="411233"/>
          </a:xfrm>
          <a:prstGeom prst="rect">
            <a:avLst/>
          </a:prstGeom>
          <a:solidFill>
            <a:srgbClr val="0070C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32935" tIns="66468" rIns="132935" bIns="66468">
            <a:spAutoFit/>
          </a:bodyPr>
          <a:lstStyle>
            <a:defPPr>
              <a:defRPr lang="zh-CN"/>
            </a:defPPr>
            <a:lvl1pPr>
              <a:defRPr sz="2400">
                <a:solidFill>
                  <a:srgbClr val="FFFFFF"/>
                </a:solidFill>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案例</a:t>
            </a: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“一体</a:t>
            </a: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N</a:t>
            </a: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翼”</a:t>
            </a: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人才培养模式</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 name="TextBox 3"/>
          <p:cNvSpPr txBox="1"/>
          <p:nvPr/>
        </p:nvSpPr>
        <p:spPr>
          <a:xfrm>
            <a:off x="2806529" y="6012180"/>
            <a:ext cx="6761425" cy="646331"/>
          </a:xfrm>
          <a:prstGeom prst="rect">
            <a:avLst/>
          </a:prstGeom>
          <a:noFill/>
        </p:spPr>
        <p:txBody>
          <a:bodyPr wrap="square" rtlCol="0">
            <a:spAutoFit/>
          </a:bodyPr>
          <a:lstStyle/>
          <a:p>
            <a:pPr lvl="0"/>
            <a:r>
              <a:rPr lang="zh-CN" altLang="en-US" b="1" kern="0" dirty="0">
                <a:solidFill>
                  <a:schemeClr val="accent1"/>
                </a:solidFill>
                <a:latin typeface="微软雅黑" panose="020B0503020204020204" pitchFamily="34" charset="-122"/>
                <a:ea typeface="微软雅黑" panose="020B0503020204020204" pitchFamily="34" charset="-122"/>
              </a:rPr>
              <a:t>“一体</a:t>
            </a:r>
            <a:r>
              <a:rPr lang="en-US" altLang="zh-CN" b="1" kern="0" dirty="0">
                <a:solidFill>
                  <a:schemeClr val="accent1"/>
                </a:solidFill>
                <a:latin typeface="微软雅黑" panose="020B0503020204020204" pitchFamily="34" charset="-122"/>
                <a:ea typeface="微软雅黑" panose="020B0503020204020204" pitchFamily="34" charset="-122"/>
              </a:rPr>
              <a:t>N</a:t>
            </a:r>
            <a:r>
              <a:rPr lang="zh-CN" altLang="en-US" b="1" kern="0" dirty="0">
                <a:solidFill>
                  <a:schemeClr val="accent1"/>
                </a:solidFill>
                <a:latin typeface="微软雅黑" panose="020B0503020204020204" pitchFamily="34" charset="-122"/>
                <a:ea typeface="微软雅黑" panose="020B0503020204020204" pitchFamily="34" charset="-122"/>
              </a:rPr>
              <a:t>翼”应用型技术技能人才培养模式结构图</a:t>
            </a:r>
          </a:p>
          <a:p>
            <a:endParaRPr lang="zh-CN" altLang="en-US" dirty="0">
              <a:solidFill>
                <a:schemeClr val="accent1"/>
              </a:solidFill>
            </a:endParaRPr>
          </a:p>
        </p:txBody>
      </p:sp>
      <p:sp>
        <p:nvSpPr>
          <p:cNvPr id="34" name="矩形 33"/>
          <p:cNvSpPr/>
          <p:nvPr/>
        </p:nvSpPr>
        <p:spPr>
          <a:xfrm>
            <a:off x="132490" y="664207"/>
            <a:ext cx="2308645"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创新人才</a:t>
            </a:r>
            <a:r>
              <a:rPr lang="zh-CN" altLang="en-US" b="1" dirty="0">
                <a:solidFill>
                  <a:srgbClr val="C00000"/>
                </a:solidFill>
                <a:latin typeface="微软雅黑" panose="020B0503020204020204" pitchFamily="34" charset="-122"/>
                <a:ea typeface="微软雅黑" panose="020B0503020204020204" pitchFamily="34" charset="-122"/>
              </a:rPr>
              <a:t>培养</a:t>
            </a:r>
            <a:r>
              <a:rPr lang="zh-CN" altLang="en-US" b="1" dirty="0" smtClean="0">
                <a:solidFill>
                  <a:srgbClr val="C00000"/>
                </a:solidFill>
                <a:latin typeface="微软雅黑" panose="020B0503020204020204" pitchFamily="34" charset="-122"/>
                <a:ea typeface="微软雅黑" panose="020B0503020204020204" pitchFamily="34" charset="-122"/>
              </a:rPr>
              <a:t>模式</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28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14</a:t>
            </a:r>
            <a:endParaRPr lang="zh-CN" altLang="en-US" sz="1600" b="1" dirty="0">
              <a:solidFill>
                <a:prstClr val="white"/>
              </a:solidFill>
            </a:endParaRPr>
          </a:p>
        </p:txBody>
      </p:sp>
      <p:cxnSp>
        <p:nvCxnSpPr>
          <p:cNvPr id="32" name="直接连接符 31"/>
          <p:cNvCxnSpPr/>
          <p:nvPr/>
        </p:nvCxnSpPr>
        <p:spPr>
          <a:xfrm>
            <a:off x="1768416" y="404813"/>
            <a:ext cx="97187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15"/>
          <p:cNvSpPr txBox="1">
            <a:spLocks noChangeArrowheads="1"/>
          </p:cNvSpPr>
          <p:nvPr/>
        </p:nvSpPr>
        <p:spPr bwMode="auto">
          <a:xfrm>
            <a:off x="755407" y="1577380"/>
            <a:ext cx="2736228" cy="411233"/>
          </a:xfrm>
          <a:prstGeom prst="rect">
            <a:avLst/>
          </a:prstGeom>
          <a:solidFill>
            <a:srgbClr val="0070C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32935" tIns="66468" rIns="132935" bIns="66468">
            <a:spAutoFit/>
          </a:bodyPr>
          <a:lstStyle>
            <a:defPPr>
              <a:defRPr lang="zh-CN"/>
            </a:defPPr>
            <a:lvl1pPr>
              <a:defRPr sz="2400">
                <a:solidFill>
                  <a:srgbClr val="FFFFFF"/>
                </a:solidFill>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案例：教学</a:t>
            </a: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模式改革</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6" name="TextBox 1"/>
          <p:cNvSpPr txBox="1">
            <a:spLocks noChangeArrowheads="1"/>
          </p:cNvSpPr>
          <p:nvPr/>
        </p:nvSpPr>
        <p:spPr bwMode="auto">
          <a:xfrm>
            <a:off x="1072104" y="2037673"/>
            <a:ext cx="9576163" cy="507831"/>
          </a:xfrm>
          <a:prstGeom prst="rect">
            <a:avLst/>
          </a:prstGeom>
          <a:solidFill>
            <a:srgbClr val="F3F6FB"/>
          </a:solidFill>
          <a:ln w="3175">
            <a:noFill/>
            <a:miter lim="800000"/>
          </a:ln>
        </p:spPr>
        <p:txBody>
          <a:bodyPr wrap="square">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以</a:t>
            </a:r>
            <a:r>
              <a:rPr lang="zh-CN" altLang="en-US" sz="1800" dirty="0">
                <a:latin typeface="微软雅黑" panose="020B0503020204020204" pitchFamily="34" charset="-122"/>
                <a:ea typeface="微软雅黑" panose="020B0503020204020204" pitchFamily="34" charset="-122"/>
              </a:rPr>
              <a:t>适应职业岗位需求为导向，以工作项目为主线，以典型活动为载体，以现代信息技术为支撑</a:t>
            </a:r>
          </a:p>
        </p:txBody>
      </p:sp>
      <p:sp>
        <p:nvSpPr>
          <p:cNvPr id="47" name="TextBox 12"/>
          <p:cNvSpPr txBox="1">
            <a:spLocks noChangeArrowheads="1"/>
          </p:cNvSpPr>
          <p:nvPr/>
        </p:nvSpPr>
        <p:spPr bwMode="auto">
          <a:xfrm>
            <a:off x="1306275" y="2474028"/>
            <a:ext cx="10080840" cy="1061829"/>
          </a:xfrm>
          <a:prstGeom prst="rect">
            <a:avLst/>
          </a:prstGeom>
          <a:noFill/>
          <a:ln>
            <a:noFill/>
          </a:ln>
        </p:spPr>
        <p:txBody>
          <a:bodyPr wrap="square">
            <a:spAutoFit/>
          </a:bodyPr>
          <a:lstStyle>
            <a:lvl1pPr marL="457200" indent="-457200">
              <a:defRPr sz="2600">
                <a:solidFill>
                  <a:schemeClr val="tx1"/>
                </a:solidFill>
                <a:latin typeface="Calibri" panose="020F0502020204030204" pitchFamily="34" charset="0"/>
                <a:ea typeface="宋体" panose="02010600030101010101" pitchFamily="2" charset="-122"/>
              </a:defRPr>
            </a:lvl1pPr>
            <a:lvl2pPr>
              <a:defRPr sz="2600">
                <a:solidFill>
                  <a:schemeClr val="tx1"/>
                </a:solidFill>
                <a:latin typeface="Calibri" panose="020F0502020204030204" pitchFamily="34" charset="0"/>
                <a:ea typeface="宋体" panose="02010600030101010101" pitchFamily="2" charset="-122"/>
              </a:defRPr>
            </a:lvl2pPr>
            <a:lvl3pPr>
              <a:defRPr sz="2600">
                <a:solidFill>
                  <a:schemeClr val="tx1"/>
                </a:solidFill>
                <a:latin typeface="Calibri" panose="020F0502020204030204" pitchFamily="34" charset="0"/>
                <a:ea typeface="宋体" panose="02010600030101010101" pitchFamily="2" charset="-122"/>
              </a:defRPr>
            </a:lvl3pPr>
            <a:lvl4pPr>
              <a:defRPr sz="2600">
                <a:solidFill>
                  <a:schemeClr val="tx1"/>
                </a:solidFill>
                <a:latin typeface="Calibri" panose="020F0502020204030204" pitchFamily="34" charset="0"/>
                <a:ea typeface="宋体" panose="02010600030101010101" pitchFamily="2" charset="-122"/>
              </a:defRPr>
            </a:lvl4pPr>
            <a:lvl5pPr>
              <a:defRPr sz="2600">
                <a:solidFill>
                  <a:schemeClr val="tx1"/>
                </a:solidFill>
                <a:latin typeface="Calibri" panose="020F0502020204030204" pitchFamily="34" charset="0"/>
                <a:ea typeface="宋体" panose="02010600030101010101" pitchFamily="2" charset="-122"/>
              </a:defRPr>
            </a:lvl5pPr>
            <a:lvl6pPr marL="31165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35737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40309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44881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加强实践教学，着力促进知识传授与生产实践的紧密衔接</a:t>
            </a:r>
            <a:endParaRPr lang="en-US" altLang="zh-CN" sz="1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创新教学环境，构建具有鲜明职业教育特色的实践教学环境</a:t>
            </a:r>
            <a:endParaRPr lang="en-US" altLang="zh-CN" sz="1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创新教学方式，深入开展项目教学、案例教学、场景教学、模拟教学和岗位，通过数字仿真、虚拟现实等信息化</a:t>
            </a:r>
            <a:r>
              <a:rPr lang="zh-CN" altLang="en-US" sz="1400" dirty="0" smtClean="0">
                <a:latin typeface="微软雅黑" panose="020B0503020204020204" pitchFamily="34" charset="-122"/>
                <a:ea typeface="微软雅黑" panose="020B0503020204020204" pitchFamily="34" charset="-122"/>
              </a:rPr>
              <a:t>方式</a:t>
            </a:r>
            <a:endParaRPr lang="zh-CN" altLang="en-US" sz="1400" dirty="0">
              <a:latin typeface="微软雅黑" panose="020B0503020204020204" pitchFamily="34" charset="-122"/>
              <a:ea typeface="微软雅黑" panose="020B0503020204020204" pitchFamily="34" charset="-122"/>
            </a:endParaRPr>
          </a:p>
        </p:txBody>
      </p:sp>
      <p:pic>
        <p:nvPicPr>
          <p:cNvPr id="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980" y="3480233"/>
            <a:ext cx="4158093" cy="295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24"/>
          <p:cNvGrpSpPr/>
          <p:nvPr/>
        </p:nvGrpSpPr>
        <p:grpSpPr bwMode="auto">
          <a:xfrm>
            <a:off x="6286241" y="3562632"/>
            <a:ext cx="3943985" cy="2806700"/>
            <a:chOff x="2195736" y="1343141"/>
            <a:chExt cx="4778575" cy="4929780"/>
          </a:xfrm>
        </p:grpSpPr>
        <p:sp>
          <p:nvSpPr>
            <p:cNvPr id="50" name="TextBox 25"/>
            <p:cNvSpPr txBox="1">
              <a:spLocks noChangeArrowheads="1"/>
            </p:cNvSpPr>
            <p:nvPr/>
          </p:nvSpPr>
          <p:spPr bwMode="auto">
            <a:xfrm>
              <a:off x="3048971" y="5572491"/>
              <a:ext cx="3456023" cy="7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rPr>
                <a:t>教、学、做、创一体化</a:t>
              </a:r>
            </a:p>
          </p:txBody>
        </p:sp>
        <p:sp>
          <p:nvSpPr>
            <p:cNvPr id="51" name="任意多边形 50"/>
            <p:cNvSpPr/>
            <p:nvPr/>
          </p:nvSpPr>
          <p:spPr>
            <a:xfrm>
              <a:off x="3498983" y="3007235"/>
              <a:ext cx="1533233" cy="1746518"/>
            </a:xfrm>
            <a:custGeom>
              <a:avLst/>
              <a:gdLst>
                <a:gd name="connsiteX0" fmla="*/ 1355505 w 1909688"/>
                <a:gd name="connsiteY0" fmla="*/ 304478 h 1909688"/>
                <a:gd name="connsiteX1" fmla="*/ 1504048 w 1909688"/>
                <a:gd name="connsiteY1" fmla="*/ 179828 h 1909688"/>
                <a:gd name="connsiteX2" fmla="*/ 1622717 w 1909688"/>
                <a:gd name="connsiteY2" fmla="*/ 279403 h 1909688"/>
                <a:gd name="connsiteX3" fmla="*/ 1525756 w 1909688"/>
                <a:gd name="connsiteY3" fmla="*/ 447335 h 1909688"/>
                <a:gd name="connsiteX4" fmla="*/ 1679816 w 1909688"/>
                <a:gd name="connsiteY4" fmla="*/ 714174 h 1909688"/>
                <a:gd name="connsiteX5" fmla="*/ 1873729 w 1909688"/>
                <a:gd name="connsiteY5" fmla="*/ 714169 h 1909688"/>
                <a:gd name="connsiteX6" fmla="*/ 1900629 w 1909688"/>
                <a:gd name="connsiteY6" fmla="*/ 866727 h 1909688"/>
                <a:gd name="connsiteX7" fmla="*/ 1718408 w 1909688"/>
                <a:gd name="connsiteY7" fmla="*/ 933045 h 1909688"/>
                <a:gd name="connsiteX8" fmla="*/ 1664904 w 1909688"/>
                <a:gd name="connsiteY8" fmla="*/ 1236483 h 1909688"/>
                <a:gd name="connsiteX9" fmla="*/ 1813454 w 1909688"/>
                <a:gd name="connsiteY9" fmla="*/ 1361124 h 1909688"/>
                <a:gd name="connsiteX10" fmla="*/ 1735998 w 1909688"/>
                <a:gd name="connsiteY10" fmla="*/ 1495282 h 1909688"/>
                <a:gd name="connsiteX11" fmla="*/ 1553780 w 1909688"/>
                <a:gd name="connsiteY11" fmla="*/ 1428954 h 1909688"/>
                <a:gd name="connsiteX12" fmla="*/ 1317747 w 1909688"/>
                <a:gd name="connsiteY12" fmla="*/ 1627009 h 1909688"/>
                <a:gd name="connsiteX13" fmla="*/ 1351425 w 1909688"/>
                <a:gd name="connsiteY13" fmla="*/ 1817977 h 1909688"/>
                <a:gd name="connsiteX14" fmla="*/ 1205856 w 1909688"/>
                <a:gd name="connsiteY14" fmla="*/ 1870959 h 1909688"/>
                <a:gd name="connsiteX15" fmla="*/ 1108904 w 1909688"/>
                <a:gd name="connsiteY15" fmla="*/ 1703022 h 1909688"/>
                <a:gd name="connsiteX16" fmla="*/ 800785 w 1909688"/>
                <a:gd name="connsiteY16" fmla="*/ 1703022 h 1909688"/>
                <a:gd name="connsiteX17" fmla="*/ 703832 w 1909688"/>
                <a:gd name="connsiteY17" fmla="*/ 1870959 h 1909688"/>
                <a:gd name="connsiteX18" fmla="*/ 558263 w 1909688"/>
                <a:gd name="connsiteY18" fmla="*/ 1817977 h 1909688"/>
                <a:gd name="connsiteX19" fmla="*/ 591941 w 1909688"/>
                <a:gd name="connsiteY19" fmla="*/ 1627010 h 1909688"/>
                <a:gd name="connsiteX20" fmla="*/ 355908 w 1909688"/>
                <a:gd name="connsiteY20" fmla="*/ 1428955 h 1909688"/>
                <a:gd name="connsiteX21" fmla="*/ 173690 w 1909688"/>
                <a:gd name="connsiteY21" fmla="*/ 1495282 h 1909688"/>
                <a:gd name="connsiteX22" fmla="*/ 96234 w 1909688"/>
                <a:gd name="connsiteY22" fmla="*/ 1361124 h 1909688"/>
                <a:gd name="connsiteX23" fmla="*/ 244784 w 1909688"/>
                <a:gd name="connsiteY23" fmla="*/ 1236483 h 1909688"/>
                <a:gd name="connsiteX24" fmla="*/ 191280 w 1909688"/>
                <a:gd name="connsiteY24" fmla="*/ 933045 h 1909688"/>
                <a:gd name="connsiteX25" fmla="*/ 9059 w 1909688"/>
                <a:gd name="connsiteY25" fmla="*/ 866727 h 1909688"/>
                <a:gd name="connsiteX26" fmla="*/ 35959 w 1909688"/>
                <a:gd name="connsiteY26" fmla="*/ 714169 h 1909688"/>
                <a:gd name="connsiteX27" fmla="*/ 229873 w 1909688"/>
                <a:gd name="connsiteY27" fmla="*/ 714174 h 1909688"/>
                <a:gd name="connsiteX28" fmla="*/ 383932 w 1909688"/>
                <a:gd name="connsiteY28" fmla="*/ 447335 h 1909688"/>
                <a:gd name="connsiteX29" fmla="*/ 286971 w 1909688"/>
                <a:gd name="connsiteY29" fmla="*/ 279403 h 1909688"/>
                <a:gd name="connsiteX30" fmla="*/ 405640 w 1909688"/>
                <a:gd name="connsiteY30" fmla="*/ 179828 h 1909688"/>
                <a:gd name="connsiteX31" fmla="*/ 554183 w 1909688"/>
                <a:gd name="connsiteY31" fmla="*/ 304478 h 1909688"/>
                <a:gd name="connsiteX32" fmla="*/ 843720 w 1909688"/>
                <a:gd name="connsiteY32" fmla="*/ 199095 h 1909688"/>
                <a:gd name="connsiteX33" fmla="*/ 877388 w 1909688"/>
                <a:gd name="connsiteY33" fmla="*/ 8126 h 1909688"/>
                <a:gd name="connsiteX34" fmla="*/ 1032300 w 1909688"/>
                <a:gd name="connsiteY34" fmla="*/ 8126 h 1909688"/>
                <a:gd name="connsiteX35" fmla="*/ 1065967 w 1909688"/>
                <a:gd name="connsiteY35" fmla="*/ 199095 h 1909688"/>
                <a:gd name="connsiteX36" fmla="*/ 1355504 w 1909688"/>
                <a:gd name="connsiteY36" fmla="*/ 304478 h 1909688"/>
                <a:gd name="connsiteX37" fmla="*/ 1355505 w 1909688"/>
                <a:gd name="connsiteY37" fmla="*/ 304478 h 190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688" h="1909688">
                  <a:moveTo>
                    <a:pt x="1355505" y="304478"/>
                  </a:moveTo>
                  <a:lnTo>
                    <a:pt x="1504048" y="179828"/>
                  </a:lnTo>
                  <a:lnTo>
                    <a:pt x="1622717" y="279403"/>
                  </a:lnTo>
                  <a:lnTo>
                    <a:pt x="1525756" y="447335"/>
                  </a:lnTo>
                  <a:cubicBezTo>
                    <a:pt x="1594701" y="524893"/>
                    <a:pt x="1647121" y="615686"/>
                    <a:pt x="1679816" y="714174"/>
                  </a:cubicBezTo>
                  <a:lnTo>
                    <a:pt x="1873729" y="714169"/>
                  </a:lnTo>
                  <a:lnTo>
                    <a:pt x="1900629" y="866727"/>
                  </a:lnTo>
                  <a:lnTo>
                    <a:pt x="1718408" y="933045"/>
                  </a:lnTo>
                  <a:cubicBezTo>
                    <a:pt x="1721369" y="1036775"/>
                    <a:pt x="1703164" y="1140021"/>
                    <a:pt x="1664904" y="1236483"/>
                  </a:cubicBezTo>
                  <a:lnTo>
                    <a:pt x="1813454" y="1361124"/>
                  </a:lnTo>
                  <a:lnTo>
                    <a:pt x="1735998" y="1495282"/>
                  </a:lnTo>
                  <a:lnTo>
                    <a:pt x="1553780" y="1428954"/>
                  </a:lnTo>
                  <a:cubicBezTo>
                    <a:pt x="1489372" y="1510320"/>
                    <a:pt x="1409061" y="1577709"/>
                    <a:pt x="1317747" y="1627009"/>
                  </a:cubicBezTo>
                  <a:lnTo>
                    <a:pt x="1351425" y="1817977"/>
                  </a:lnTo>
                  <a:lnTo>
                    <a:pt x="1205856" y="1870959"/>
                  </a:lnTo>
                  <a:lnTo>
                    <a:pt x="1108904" y="1703022"/>
                  </a:lnTo>
                  <a:cubicBezTo>
                    <a:pt x="1007264" y="1723951"/>
                    <a:pt x="902425" y="1723951"/>
                    <a:pt x="800785" y="1703022"/>
                  </a:cubicBezTo>
                  <a:lnTo>
                    <a:pt x="703832" y="1870959"/>
                  </a:lnTo>
                  <a:lnTo>
                    <a:pt x="558263" y="1817977"/>
                  </a:lnTo>
                  <a:lnTo>
                    <a:pt x="591941" y="1627010"/>
                  </a:lnTo>
                  <a:cubicBezTo>
                    <a:pt x="500627" y="1577710"/>
                    <a:pt x="420316" y="1510321"/>
                    <a:pt x="355908" y="1428955"/>
                  </a:cubicBezTo>
                  <a:lnTo>
                    <a:pt x="173690" y="1495282"/>
                  </a:lnTo>
                  <a:lnTo>
                    <a:pt x="96234" y="1361124"/>
                  </a:lnTo>
                  <a:lnTo>
                    <a:pt x="244784" y="1236483"/>
                  </a:lnTo>
                  <a:cubicBezTo>
                    <a:pt x="206523" y="1140021"/>
                    <a:pt x="188318" y="1036775"/>
                    <a:pt x="191280" y="933045"/>
                  </a:cubicBezTo>
                  <a:lnTo>
                    <a:pt x="9059" y="866727"/>
                  </a:lnTo>
                  <a:lnTo>
                    <a:pt x="35959" y="714169"/>
                  </a:lnTo>
                  <a:lnTo>
                    <a:pt x="229873" y="714174"/>
                  </a:lnTo>
                  <a:cubicBezTo>
                    <a:pt x="262568" y="615687"/>
                    <a:pt x="314987" y="524894"/>
                    <a:pt x="383932" y="447335"/>
                  </a:cubicBezTo>
                  <a:lnTo>
                    <a:pt x="286971" y="279403"/>
                  </a:lnTo>
                  <a:lnTo>
                    <a:pt x="405640" y="179828"/>
                  </a:lnTo>
                  <a:lnTo>
                    <a:pt x="554183" y="304478"/>
                  </a:lnTo>
                  <a:cubicBezTo>
                    <a:pt x="642535" y="250048"/>
                    <a:pt x="741052" y="214191"/>
                    <a:pt x="843720" y="199095"/>
                  </a:cubicBezTo>
                  <a:lnTo>
                    <a:pt x="877388" y="8126"/>
                  </a:lnTo>
                  <a:lnTo>
                    <a:pt x="1032300" y="8126"/>
                  </a:lnTo>
                  <a:lnTo>
                    <a:pt x="1065967" y="199095"/>
                  </a:lnTo>
                  <a:cubicBezTo>
                    <a:pt x="1168636" y="214191"/>
                    <a:pt x="1267152" y="250048"/>
                    <a:pt x="1355504" y="304478"/>
                  </a:cubicBezTo>
                  <a:lnTo>
                    <a:pt x="1355505" y="304478"/>
                  </a:lnTo>
                  <a:close/>
                </a:path>
              </a:pathLst>
            </a:custGeom>
            <a:solidFill>
              <a:srgbClr val="FFC000"/>
            </a:solidFill>
            <a:ln w="25400" cap="flat" cmpd="sng" algn="ctr">
              <a:noFill/>
              <a:prstDash val="solid"/>
            </a:ln>
            <a:effectLst/>
          </p:spPr>
          <p:txBody>
            <a:bodyPr lIns="419492" tIns="482895" rIns="419492" bIns="516294" spcCol="1270" anchor="ctr"/>
            <a:lstStyle/>
            <a:p>
              <a:pPr marL="0" marR="0" lvl="0" indent="0" algn="ctr" defTabSz="1244600" eaLnBrk="1" fontAlgn="auto" latinLnBrk="0" hangingPunct="1">
                <a:lnSpc>
                  <a:spcPct val="90000"/>
                </a:lnSpc>
                <a:spcBef>
                  <a:spcPts val="0"/>
                </a:spcBef>
                <a:spcAft>
                  <a:spcPct val="35000"/>
                </a:spcAft>
                <a:buClrTx/>
                <a:buSzTx/>
                <a:buFontTx/>
                <a:buNone/>
                <a:tabLst/>
                <a:defRPr/>
              </a:pPr>
              <a:r>
                <a:rPr kumimoji="0" lang="zh-CN" altLang="en-US" sz="2800" b="0"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做</a:t>
              </a:r>
            </a:p>
          </p:txBody>
        </p:sp>
        <p:sp>
          <p:nvSpPr>
            <p:cNvPr id="52" name="任意多边形 51"/>
            <p:cNvSpPr/>
            <p:nvPr/>
          </p:nvSpPr>
          <p:spPr>
            <a:xfrm>
              <a:off x="2442256" y="2526051"/>
              <a:ext cx="1388929" cy="1390086"/>
            </a:xfrm>
            <a:custGeom>
              <a:avLst/>
              <a:gdLst>
                <a:gd name="connsiteX0" fmla="*/ 1039213 w 1388864"/>
                <a:gd name="connsiteY0" fmla="*/ 351764 h 1388864"/>
                <a:gd name="connsiteX1" fmla="*/ 1244118 w 1388864"/>
                <a:gd name="connsiteY1" fmla="*/ 290010 h 1388864"/>
                <a:gd name="connsiteX2" fmla="*/ 1319515 w 1388864"/>
                <a:gd name="connsiteY2" fmla="*/ 420601 h 1388864"/>
                <a:gd name="connsiteX3" fmla="*/ 1163582 w 1388864"/>
                <a:gd name="connsiteY3" fmla="*/ 567177 h 1388864"/>
                <a:gd name="connsiteX4" fmla="*/ 1163582 w 1388864"/>
                <a:gd name="connsiteY4" fmla="*/ 821688 h 1388864"/>
                <a:gd name="connsiteX5" fmla="*/ 1319515 w 1388864"/>
                <a:gd name="connsiteY5" fmla="*/ 968263 h 1388864"/>
                <a:gd name="connsiteX6" fmla="*/ 1244118 w 1388864"/>
                <a:gd name="connsiteY6" fmla="*/ 1098854 h 1388864"/>
                <a:gd name="connsiteX7" fmla="*/ 1039213 w 1388864"/>
                <a:gd name="connsiteY7" fmla="*/ 1037100 h 1388864"/>
                <a:gd name="connsiteX8" fmla="*/ 818800 w 1388864"/>
                <a:gd name="connsiteY8" fmla="*/ 1164355 h 1388864"/>
                <a:gd name="connsiteX9" fmla="*/ 769829 w 1388864"/>
                <a:gd name="connsiteY9" fmla="*/ 1372685 h 1388864"/>
                <a:gd name="connsiteX10" fmla="*/ 619035 w 1388864"/>
                <a:gd name="connsiteY10" fmla="*/ 1372685 h 1388864"/>
                <a:gd name="connsiteX11" fmla="*/ 570063 w 1388864"/>
                <a:gd name="connsiteY11" fmla="*/ 1164355 h 1388864"/>
                <a:gd name="connsiteX12" fmla="*/ 349650 w 1388864"/>
                <a:gd name="connsiteY12" fmla="*/ 1037100 h 1388864"/>
                <a:gd name="connsiteX13" fmla="*/ 144746 w 1388864"/>
                <a:gd name="connsiteY13" fmla="*/ 1098854 h 1388864"/>
                <a:gd name="connsiteX14" fmla="*/ 69349 w 1388864"/>
                <a:gd name="connsiteY14" fmla="*/ 968263 h 1388864"/>
                <a:gd name="connsiteX15" fmla="*/ 225282 w 1388864"/>
                <a:gd name="connsiteY15" fmla="*/ 821687 h 1388864"/>
                <a:gd name="connsiteX16" fmla="*/ 225282 w 1388864"/>
                <a:gd name="connsiteY16" fmla="*/ 567176 h 1388864"/>
                <a:gd name="connsiteX17" fmla="*/ 69349 w 1388864"/>
                <a:gd name="connsiteY17" fmla="*/ 420601 h 1388864"/>
                <a:gd name="connsiteX18" fmla="*/ 144746 w 1388864"/>
                <a:gd name="connsiteY18" fmla="*/ 290010 h 1388864"/>
                <a:gd name="connsiteX19" fmla="*/ 349651 w 1388864"/>
                <a:gd name="connsiteY19" fmla="*/ 351764 h 1388864"/>
                <a:gd name="connsiteX20" fmla="*/ 570064 w 1388864"/>
                <a:gd name="connsiteY20" fmla="*/ 224509 h 1388864"/>
                <a:gd name="connsiteX21" fmla="*/ 619035 w 1388864"/>
                <a:gd name="connsiteY21" fmla="*/ 16179 h 1388864"/>
                <a:gd name="connsiteX22" fmla="*/ 769829 w 1388864"/>
                <a:gd name="connsiteY22" fmla="*/ 16179 h 1388864"/>
                <a:gd name="connsiteX23" fmla="*/ 818801 w 1388864"/>
                <a:gd name="connsiteY23" fmla="*/ 224509 h 1388864"/>
                <a:gd name="connsiteX24" fmla="*/ 1039214 w 1388864"/>
                <a:gd name="connsiteY24" fmla="*/ 351764 h 1388864"/>
                <a:gd name="connsiteX25" fmla="*/ 1039213 w 1388864"/>
                <a:gd name="connsiteY25" fmla="*/ 351764 h 1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88864" h="1388864">
                  <a:moveTo>
                    <a:pt x="1039213" y="351764"/>
                  </a:moveTo>
                  <a:lnTo>
                    <a:pt x="1244118" y="290010"/>
                  </a:lnTo>
                  <a:lnTo>
                    <a:pt x="1319515" y="420601"/>
                  </a:lnTo>
                  <a:lnTo>
                    <a:pt x="1163582" y="567177"/>
                  </a:lnTo>
                  <a:cubicBezTo>
                    <a:pt x="1186185" y="650508"/>
                    <a:pt x="1186185" y="738356"/>
                    <a:pt x="1163582" y="821688"/>
                  </a:cubicBezTo>
                  <a:lnTo>
                    <a:pt x="1319515" y="968263"/>
                  </a:lnTo>
                  <a:lnTo>
                    <a:pt x="1244118" y="1098854"/>
                  </a:lnTo>
                  <a:lnTo>
                    <a:pt x="1039213" y="1037100"/>
                  </a:lnTo>
                  <a:cubicBezTo>
                    <a:pt x="978348" y="1098341"/>
                    <a:pt x="902269" y="1142265"/>
                    <a:pt x="818800" y="1164355"/>
                  </a:cubicBezTo>
                  <a:lnTo>
                    <a:pt x="769829" y="1372685"/>
                  </a:lnTo>
                  <a:lnTo>
                    <a:pt x="619035" y="1372685"/>
                  </a:lnTo>
                  <a:lnTo>
                    <a:pt x="570063" y="1164355"/>
                  </a:lnTo>
                  <a:cubicBezTo>
                    <a:pt x="486594" y="1142264"/>
                    <a:pt x="410516" y="1098340"/>
                    <a:pt x="349650" y="1037100"/>
                  </a:cubicBezTo>
                  <a:lnTo>
                    <a:pt x="144746" y="1098854"/>
                  </a:lnTo>
                  <a:lnTo>
                    <a:pt x="69349" y="968263"/>
                  </a:lnTo>
                  <a:lnTo>
                    <a:pt x="225282" y="821687"/>
                  </a:lnTo>
                  <a:cubicBezTo>
                    <a:pt x="202679" y="738356"/>
                    <a:pt x="202679" y="650508"/>
                    <a:pt x="225282" y="567176"/>
                  </a:cubicBezTo>
                  <a:lnTo>
                    <a:pt x="69349" y="420601"/>
                  </a:lnTo>
                  <a:lnTo>
                    <a:pt x="144746" y="290010"/>
                  </a:lnTo>
                  <a:lnTo>
                    <a:pt x="349651" y="351764"/>
                  </a:lnTo>
                  <a:cubicBezTo>
                    <a:pt x="410516" y="290523"/>
                    <a:pt x="486595" y="246599"/>
                    <a:pt x="570064" y="224509"/>
                  </a:cubicBezTo>
                  <a:lnTo>
                    <a:pt x="619035" y="16179"/>
                  </a:lnTo>
                  <a:lnTo>
                    <a:pt x="769829" y="16179"/>
                  </a:lnTo>
                  <a:lnTo>
                    <a:pt x="818801" y="224509"/>
                  </a:lnTo>
                  <a:cubicBezTo>
                    <a:pt x="902270" y="246600"/>
                    <a:pt x="978348" y="290524"/>
                    <a:pt x="1039214" y="351764"/>
                  </a:cubicBezTo>
                  <a:lnTo>
                    <a:pt x="1039213" y="351764"/>
                  </a:lnTo>
                  <a:close/>
                </a:path>
              </a:pathLst>
            </a:custGeom>
            <a:solidFill>
              <a:srgbClr val="9ED4F8"/>
            </a:solidFill>
            <a:ln w="25400" cap="flat" cmpd="sng" algn="ctr">
              <a:solidFill>
                <a:srgbClr val="9ED4F8"/>
              </a:solidFill>
              <a:prstDash val="solid"/>
            </a:ln>
            <a:effectLst/>
          </p:spPr>
          <p:txBody>
            <a:bodyPr lIns="385211" tIns="387324" rIns="385211" bIns="387324" spcCol="1270" anchor="ctr"/>
            <a:lstStyle/>
            <a:p>
              <a:pPr marL="0" marR="0" lvl="0" indent="0" algn="ctr" defTabSz="1244600" eaLnBrk="1" fontAlgn="auto" latinLnBrk="0" hangingPunct="1">
                <a:lnSpc>
                  <a:spcPct val="90000"/>
                </a:lnSpc>
                <a:spcBef>
                  <a:spcPts val="0"/>
                </a:spcBef>
                <a:spcAft>
                  <a:spcPct val="35000"/>
                </a:spcAft>
                <a:buClrTx/>
                <a:buSzTx/>
                <a:buFontTx/>
                <a:buNone/>
                <a:tabLst/>
                <a:defRPr/>
              </a:pPr>
              <a:r>
                <a:rPr kumimoji="0" lang="zh-CN" altLang="en-US" sz="2800" b="0"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学</a:t>
              </a:r>
            </a:p>
          </p:txBody>
        </p:sp>
        <p:sp>
          <p:nvSpPr>
            <p:cNvPr id="53" name="任意多边形 52"/>
            <p:cNvSpPr/>
            <p:nvPr/>
          </p:nvSpPr>
          <p:spPr>
            <a:xfrm>
              <a:off x="3066071" y="1414428"/>
              <a:ext cx="1667015" cy="1668548"/>
            </a:xfrm>
            <a:custGeom>
              <a:avLst/>
              <a:gdLst>
                <a:gd name="connsiteX0" fmla="*/ 1018217 w 1360803"/>
                <a:gd name="connsiteY0" fmla="*/ 344657 h 1360803"/>
                <a:gd name="connsiteX1" fmla="*/ 1218981 w 1360803"/>
                <a:gd name="connsiteY1" fmla="*/ 284150 h 1360803"/>
                <a:gd name="connsiteX2" fmla="*/ 1292855 w 1360803"/>
                <a:gd name="connsiteY2" fmla="*/ 412103 h 1360803"/>
                <a:gd name="connsiteX3" fmla="*/ 1140073 w 1360803"/>
                <a:gd name="connsiteY3" fmla="*/ 555717 h 1360803"/>
                <a:gd name="connsiteX4" fmla="*/ 1140073 w 1360803"/>
                <a:gd name="connsiteY4" fmla="*/ 805086 h 1360803"/>
                <a:gd name="connsiteX5" fmla="*/ 1292855 w 1360803"/>
                <a:gd name="connsiteY5" fmla="*/ 948700 h 1360803"/>
                <a:gd name="connsiteX6" fmla="*/ 1218981 w 1360803"/>
                <a:gd name="connsiteY6" fmla="*/ 1076653 h 1360803"/>
                <a:gd name="connsiteX7" fmla="*/ 1018217 w 1360803"/>
                <a:gd name="connsiteY7" fmla="*/ 1016146 h 1360803"/>
                <a:gd name="connsiteX8" fmla="*/ 802258 w 1360803"/>
                <a:gd name="connsiteY8" fmla="*/ 1140830 h 1360803"/>
                <a:gd name="connsiteX9" fmla="*/ 754275 w 1360803"/>
                <a:gd name="connsiteY9" fmla="*/ 1344951 h 1360803"/>
                <a:gd name="connsiteX10" fmla="*/ 606528 w 1360803"/>
                <a:gd name="connsiteY10" fmla="*/ 1344951 h 1360803"/>
                <a:gd name="connsiteX11" fmla="*/ 558546 w 1360803"/>
                <a:gd name="connsiteY11" fmla="*/ 1140830 h 1360803"/>
                <a:gd name="connsiteX12" fmla="*/ 342587 w 1360803"/>
                <a:gd name="connsiteY12" fmla="*/ 1016146 h 1360803"/>
                <a:gd name="connsiteX13" fmla="*/ 141822 w 1360803"/>
                <a:gd name="connsiteY13" fmla="*/ 1076653 h 1360803"/>
                <a:gd name="connsiteX14" fmla="*/ 67948 w 1360803"/>
                <a:gd name="connsiteY14" fmla="*/ 948700 h 1360803"/>
                <a:gd name="connsiteX15" fmla="*/ 220730 w 1360803"/>
                <a:gd name="connsiteY15" fmla="*/ 805086 h 1360803"/>
                <a:gd name="connsiteX16" fmla="*/ 220730 w 1360803"/>
                <a:gd name="connsiteY16" fmla="*/ 555717 h 1360803"/>
                <a:gd name="connsiteX17" fmla="*/ 67948 w 1360803"/>
                <a:gd name="connsiteY17" fmla="*/ 412103 h 1360803"/>
                <a:gd name="connsiteX18" fmla="*/ 141822 w 1360803"/>
                <a:gd name="connsiteY18" fmla="*/ 284150 h 1360803"/>
                <a:gd name="connsiteX19" fmla="*/ 342586 w 1360803"/>
                <a:gd name="connsiteY19" fmla="*/ 344657 h 1360803"/>
                <a:gd name="connsiteX20" fmla="*/ 558545 w 1360803"/>
                <a:gd name="connsiteY20" fmla="*/ 219973 h 1360803"/>
                <a:gd name="connsiteX21" fmla="*/ 606528 w 1360803"/>
                <a:gd name="connsiteY21" fmla="*/ 15852 h 1360803"/>
                <a:gd name="connsiteX22" fmla="*/ 754275 w 1360803"/>
                <a:gd name="connsiteY22" fmla="*/ 15852 h 1360803"/>
                <a:gd name="connsiteX23" fmla="*/ 802257 w 1360803"/>
                <a:gd name="connsiteY23" fmla="*/ 219973 h 1360803"/>
                <a:gd name="connsiteX24" fmla="*/ 1018216 w 1360803"/>
                <a:gd name="connsiteY24" fmla="*/ 344657 h 1360803"/>
                <a:gd name="connsiteX25" fmla="*/ 1018217 w 1360803"/>
                <a:gd name="connsiteY25" fmla="*/ 344657 h 13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60803" h="1360803">
                  <a:moveTo>
                    <a:pt x="875877" y="344219"/>
                  </a:moveTo>
                  <a:lnTo>
                    <a:pt x="1021428" y="254073"/>
                  </a:lnTo>
                  <a:lnTo>
                    <a:pt x="1106730" y="339375"/>
                  </a:lnTo>
                  <a:lnTo>
                    <a:pt x="1016584" y="484926"/>
                  </a:lnTo>
                  <a:cubicBezTo>
                    <a:pt x="1051305" y="544639"/>
                    <a:pt x="1069494" y="612523"/>
                    <a:pt x="1069282" y="681597"/>
                  </a:cubicBezTo>
                  <a:lnTo>
                    <a:pt x="1220126" y="762575"/>
                  </a:lnTo>
                  <a:lnTo>
                    <a:pt x="1188903" y="879100"/>
                  </a:lnTo>
                  <a:lnTo>
                    <a:pt x="1017779" y="873806"/>
                  </a:lnTo>
                  <a:cubicBezTo>
                    <a:pt x="983426" y="933731"/>
                    <a:pt x="933732" y="983426"/>
                    <a:pt x="873807" y="1017779"/>
                  </a:cubicBezTo>
                  <a:lnTo>
                    <a:pt x="879099" y="1188904"/>
                  </a:lnTo>
                  <a:lnTo>
                    <a:pt x="762575" y="1220126"/>
                  </a:lnTo>
                  <a:lnTo>
                    <a:pt x="681597" y="1069281"/>
                  </a:lnTo>
                  <a:cubicBezTo>
                    <a:pt x="612524" y="1069493"/>
                    <a:pt x="544640" y="1051304"/>
                    <a:pt x="484927" y="1016583"/>
                  </a:cubicBezTo>
                  <a:lnTo>
                    <a:pt x="339375" y="1106730"/>
                  </a:lnTo>
                  <a:lnTo>
                    <a:pt x="254073" y="1021428"/>
                  </a:lnTo>
                  <a:lnTo>
                    <a:pt x="344219" y="875877"/>
                  </a:lnTo>
                  <a:cubicBezTo>
                    <a:pt x="309498" y="816164"/>
                    <a:pt x="291309" y="748280"/>
                    <a:pt x="291521" y="679206"/>
                  </a:cubicBezTo>
                  <a:lnTo>
                    <a:pt x="140677" y="598228"/>
                  </a:lnTo>
                  <a:lnTo>
                    <a:pt x="171900" y="481703"/>
                  </a:lnTo>
                  <a:lnTo>
                    <a:pt x="343024" y="486997"/>
                  </a:lnTo>
                  <a:cubicBezTo>
                    <a:pt x="377377" y="427072"/>
                    <a:pt x="427071" y="377377"/>
                    <a:pt x="486996" y="343024"/>
                  </a:cubicBezTo>
                  <a:lnTo>
                    <a:pt x="481704" y="171899"/>
                  </a:lnTo>
                  <a:lnTo>
                    <a:pt x="598228" y="140677"/>
                  </a:lnTo>
                  <a:lnTo>
                    <a:pt x="679206" y="291522"/>
                  </a:lnTo>
                  <a:cubicBezTo>
                    <a:pt x="748279" y="291310"/>
                    <a:pt x="816163" y="309499"/>
                    <a:pt x="875876" y="344220"/>
                  </a:cubicBezTo>
                  <a:lnTo>
                    <a:pt x="875877" y="344219"/>
                  </a:lnTo>
                  <a:close/>
                </a:path>
              </a:pathLst>
            </a:custGeom>
            <a:solidFill>
              <a:srgbClr val="0081E2"/>
            </a:solidFill>
            <a:ln w="25400" cap="flat" cmpd="sng" algn="ctr">
              <a:solidFill>
                <a:sysClr val="window" lastClr="FFFFFF">
                  <a:hueOff val="0"/>
                  <a:satOff val="0"/>
                  <a:lumOff val="0"/>
                  <a:alphaOff val="0"/>
                </a:sysClr>
              </a:solidFill>
              <a:prstDash val="solid"/>
            </a:ln>
            <a:effectLst/>
          </p:spPr>
          <p:txBody>
            <a:bodyPr lIns="486941" tIns="486941" rIns="486941" bIns="486941" spcCol="1270" anchor="ctr"/>
            <a:lstStyle/>
            <a:p>
              <a:pPr marL="0" marR="0" lvl="0" indent="0" algn="ctr" defTabSz="1244600" eaLnBrk="1" fontAlgn="auto" latinLnBrk="0" hangingPunct="1">
                <a:lnSpc>
                  <a:spcPct val="90000"/>
                </a:lnSpc>
                <a:spcBef>
                  <a:spcPts val="0"/>
                </a:spcBef>
                <a:spcAft>
                  <a:spcPct val="35000"/>
                </a:spcAft>
                <a:buClrTx/>
                <a:buSzTx/>
                <a:buFontTx/>
                <a:buNone/>
                <a:tabLst/>
                <a:defRPr/>
              </a:pPr>
              <a:r>
                <a:rPr kumimoji="0" lang="zh-CN" altLang="en-US" sz="2800" b="0"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教</a:t>
              </a:r>
            </a:p>
          </p:txBody>
        </p:sp>
        <p:sp>
          <p:nvSpPr>
            <p:cNvPr id="54" name="环形箭头 53"/>
            <p:cNvSpPr/>
            <p:nvPr/>
          </p:nvSpPr>
          <p:spPr>
            <a:xfrm rot="9954778">
              <a:off x="3335138" y="2802286"/>
              <a:ext cx="2444153" cy="2446017"/>
            </a:xfrm>
            <a:prstGeom prst="circularArrow">
              <a:avLst>
                <a:gd name="adj1" fmla="val 5770"/>
                <a:gd name="adj2" fmla="val 299029"/>
                <a:gd name="adj3" fmla="val 309098"/>
                <a:gd name="adj4" fmla="val 16506101"/>
                <a:gd name="adj5" fmla="val 5469"/>
              </a:avLst>
            </a:prstGeom>
            <a:solidFill>
              <a:srgbClr val="FFC000"/>
            </a:solidFill>
            <a:ln>
              <a:noFill/>
            </a:ln>
            <a:effectLst/>
          </p:spPr>
        </p:sp>
        <p:sp>
          <p:nvSpPr>
            <p:cNvPr id="55" name="形状 54"/>
            <p:cNvSpPr/>
            <p:nvPr/>
          </p:nvSpPr>
          <p:spPr>
            <a:xfrm>
              <a:off x="2195736" y="2223084"/>
              <a:ext cx="1776746" cy="1775479"/>
            </a:xfrm>
            <a:prstGeom prst="leftCircularArrow">
              <a:avLst>
                <a:gd name="adj1" fmla="val 6452"/>
                <a:gd name="adj2" fmla="val 429999"/>
                <a:gd name="adj3" fmla="val 10489124"/>
                <a:gd name="adj4" fmla="val 14837806"/>
                <a:gd name="adj5" fmla="val 7527"/>
              </a:avLst>
            </a:prstGeom>
            <a:solidFill>
              <a:srgbClr val="9ED4F8"/>
            </a:solidFill>
            <a:ln>
              <a:noFill/>
            </a:ln>
            <a:effectLst/>
          </p:spPr>
        </p:sp>
        <p:sp>
          <p:nvSpPr>
            <p:cNvPr id="56" name="环形箭头 55"/>
            <p:cNvSpPr/>
            <p:nvPr/>
          </p:nvSpPr>
          <p:spPr>
            <a:xfrm rot="6471782">
              <a:off x="3056659" y="1343534"/>
              <a:ext cx="1915824" cy="1915038"/>
            </a:xfrm>
            <a:prstGeom prst="circularArrow">
              <a:avLst>
                <a:gd name="adj1" fmla="val 5984"/>
                <a:gd name="adj2" fmla="val 669201"/>
                <a:gd name="adj3" fmla="val 13313824"/>
                <a:gd name="adj4" fmla="val 10508221"/>
                <a:gd name="adj5" fmla="val 6981"/>
              </a:avLst>
            </a:prstGeom>
            <a:solidFill>
              <a:srgbClr val="0081E2"/>
            </a:solidFill>
            <a:ln>
              <a:noFill/>
            </a:ln>
            <a:effectLst/>
          </p:spPr>
        </p:sp>
        <p:sp>
          <p:nvSpPr>
            <p:cNvPr id="57" name="任意多边形 56"/>
            <p:cNvSpPr/>
            <p:nvPr/>
          </p:nvSpPr>
          <p:spPr>
            <a:xfrm>
              <a:off x="5005159" y="3390399"/>
              <a:ext cx="1500163" cy="1668549"/>
            </a:xfrm>
            <a:custGeom>
              <a:avLst/>
              <a:gdLst>
                <a:gd name="connsiteX0" fmla="*/ 1355505 w 1909688"/>
                <a:gd name="connsiteY0" fmla="*/ 304478 h 1909688"/>
                <a:gd name="connsiteX1" fmla="*/ 1504048 w 1909688"/>
                <a:gd name="connsiteY1" fmla="*/ 179828 h 1909688"/>
                <a:gd name="connsiteX2" fmla="*/ 1622717 w 1909688"/>
                <a:gd name="connsiteY2" fmla="*/ 279403 h 1909688"/>
                <a:gd name="connsiteX3" fmla="*/ 1525756 w 1909688"/>
                <a:gd name="connsiteY3" fmla="*/ 447335 h 1909688"/>
                <a:gd name="connsiteX4" fmla="*/ 1679816 w 1909688"/>
                <a:gd name="connsiteY4" fmla="*/ 714174 h 1909688"/>
                <a:gd name="connsiteX5" fmla="*/ 1873729 w 1909688"/>
                <a:gd name="connsiteY5" fmla="*/ 714169 h 1909688"/>
                <a:gd name="connsiteX6" fmla="*/ 1900629 w 1909688"/>
                <a:gd name="connsiteY6" fmla="*/ 866727 h 1909688"/>
                <a:gd name="connsiteX7" fmla="*/ 1718408 w 1909688"/>
                <a:gd name="connsiteY7" fmla="*/ 933045 h 1909688"/>
                <a:gd name="connsiteX8" fmla="*/ 1664904 w 1909688"/>
                <a:gd name="connsiteY8" fmla="*/ 1236483 h 1909688"/>
                <a:gd name="connsiteX9" fmla="*/ 1813454 w 1909688"/>
                <a:gd name="connsiteY9" fmla="*/ 1361124 h 1909688"/>
                <a:gd name="connsiteX10" fmla="*/ 1735998 w 1909688"/>
                <a:gd name="connsiteY10" fmla="*/ 1495282 h 1909688"/>
                <a:gd name="connsiteX11" fmla="*/ 1553780 w 1909688"/>
                <a:gd name="connsiteY11" fmla="*/ 1428954 h 1909688"/>
                <a:gd name="connsiteX12" fmla="*/ 1317747 w 1909688"/>
                <a:gd name="connsiteY12" fmla="*/ 1627009 h 1909688"/>
                <a:gd name="connsiteX13" fmla="*/ 1351425 w 1909688"/>
                <a:gd name="connsiteY13" fmla="*/ 1817977 h 1909688"/>
                <a:gd name="connsiteX14" fmla="*/ 1205856 w 1909688"/>
                <a:gd name="connsiteY14" fmla="*/ 1870959 h 1909688"/>
                <a:gd name="connsiteX15" fmla="*/ 1108904 w 1909688"/>
                <a:gd name="connsiteY15" fmla="*/ 1703022 h 1909688"/>
                <a:gd name="connsiteX16" fmla="*/ 800785 w 1909688"/>
                <a:gd name="connsiteY16" fmla="*/ 1703022 h 1909688"/>
                <a:gd name="connsiteX17" fmla="*/ 703832 w 1909688"/>
                <a:gd name="connsiteY17" fmla="*/ 1870959 h 1909688"/>
                <a:gd name="connsiteX18" fmla="*/ 558263 w 1909688"/>
                <a:gd name="connsiteY18" fmla="*/ 1817977 h 1909688"/>
                <a:gd name="connsiteX19" fmla="*/ 591941 w 1909688"/>
                <a:gd name="connsiteY19" fmla="*/ 1627010 h 1909688"/>
                <a:gd name="connsiteX20" fmla="*/ 355908 w 1909688"/>
                <a:gd name="connsiteY20" fmla="*/ 1428955 h 1909688"/>
                <a:gd name="connsiteX21" fmla="*/ 173690 w 1909688"/>
                <a:gd name="connsiteY21" fmla="*/ 1495282 h 1909688"/>
                <a:gd name="connsiteX22" fmla="*/ 96234 w 1909688"/>
                <a:gd name="connsiteY22" fmla="*/ 1361124 h 1909688"/>
                <a:gd name="connsiteX23" fmla="*/ 244784 w 1909688"/>
                <a:gd name="connsiteY23" fmla="*/ 1236483 h 1909688"/>
                <a:gd name="connsiteX24" fmla="*/ 191280 w 1909688"/>
                <a:gd name="connsiteY24" fmla="*/ 933045 h 1909688"/>
                <a:gd name="connsiteX25" fmla="*/ 9059 w 1909688"/>
                <a:gd name="connsiteY25" fmla="*/ 866727 h 1909688"/>
                <a:gd name="connsiteX26" fmla="*/ 35959 w 1909688"/>
                <a:gd name="connsiteY26" fmla="*/ 714169 h 1909688"/>
                <a:gd name="connsiteX27" fmla="*/ 229873 w 1909688"/>
                <a:gd name="connsiteY27" fmla="*/ 714174 h 1909688"/>
                <a:gd name="connsiteX28" fmla="*/ 383932 w 1909688"/>
                <a:gd name="connsiteY28" fmla="*/ 447335 h 1909688"/>
                <a:gd name="connsiteX29" fmla="*/ 286971 w 1909688"/>
                <a:gd name="connsiteY29" fmla="*/ 279403 h 1909688"/>
                <a:gd name="connsiteX30" fmla="*/ 405640 w 1909688"/>
                <a:gd name="connsiteY30" fmla="*/ 179828 h 1909688"/>
                <a:gd name="connsiteX31" fmla="*/ 554183 w 1909688"/>
                <a:gd name="connsiteY31" fmla="*/ 304478 h 1909688"/>
                <a:gd name="connsiteX32" fmla="*/ 843720 w 1909688"/>
                <a:gd name="connsiteY32" fmla="*/ 199095 h 1909688"/>
                <a:gd name="connsiteX33" fmla="*/ 877388 w 1909688"/>
                <a:gd name="connsiteY33" fmla="*/ 8126 h 1909688"/>
                <a:gd name="connsiteX34" fmla="*/ 1032300 w 1909688"/>
                <a:gd name="connsiteY34" fmla="*/ 8126 h 1909688"/>
                <a:gd name="connsiteX35" fmla="*/ 1065967 w 1909688"/>
                <a:gd name="connsiteY35" fmla="*/ 199095 h 1909688"/>
                <a:gd name="connsiteX36" fmla="*/ 1355504 w 1909688"/>
                <a:gd name="connsiteY36" fmla="*/ 304478 h 1909688"/>
                <a:gd name="connsiteX37" fmla="*/ 1355505 w 1909688"/>
                <a:gd name="connsiteY37" fmla="*/ 304478 h 190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688" h="1909688">
                  <a:moveTo>
                    <a:pt x="1355505" y="304478"/>
                  </a:moveTo>
                  <a:lnTo>
                    <a:pt x="1504048" y="179828"/>
                  </a:lnTo>
                  <a:lnTo>
                    <a:pt x="1622717" y="279403"/>
                  </a:lnTo>
                  <a:lnTo>
                    <a:pt x="1525756" y="447335"/>
                  </a:lnTo>
                  <a:cubicBezTo>
                    <a:pt x="1594701" y="524893"/>
                    <a:pt x="1647121" y="615686"/>
                    <a:pt x="1679816" y="714174"/>
                  </a:cubicBezTo>
                  <a:lnTo>
                    <a:pt x="1873729" y="714169"/>
                  </a:lnTo>
                  <a:lnTo>
                    <a:pt x="1900629" y="866727"/>
                  </a:lnTo>
                  <a:lnTo>
                    <a:pt x="1718408" y="933045"/>
                  </a:lnTo>
                  <a:cubicBezTo>
                    <a:pt x="1721369" y="1036775"/>
                    <a:pt x="1703164" y="1140021"/>
                    <a:pt x="1664904" y="1236483"/>
                  </a:cubicBezTo>
                  <a:lnTo>
                    <a:pt x="1813454" y="1361124"/>
                  </a:lnTo>
                  <a:lnTo>
                    <a:pt x="1735998" y="1495282"/>
                  </a:lnTo>
                  <a:lnTo>
                    <a:pt x="1553780" y="1428954"/>
                  </a:lnTo>
                  <a:cubicBezTo>
                    <a:pt x="1489372" y="1510320"/>
                    <a:pt x="1409061" y="1577709"/>
                    <a:pt x="1317747" y="1627009"/>
                  </a:cubicBezTo>
                  <a:lnTo>
                    <a:pt x="1351425" y="1817977"/>
                  </a:lnTo>
                  <a:lnTo>
                    <a:pt x="1205856" y="1870959"/>
                  </a:lnTo>
                  <a:lnTo>
                    <a:pt x="1108904" y="1703022"/>
                  </a:lnTo>
                  <a:cubicBezTo>
                    <a:pt x="1007264" y="1723951"/>
                    <a:pt x="902425" y="1723951"/>
                    <a:pt x="800785" y="1703022"/>
                  </a:cubicBezTo>
                  <a:lnTo>
                    <a:pt x="703832" y="1870959"/>
                  </a:lnTo>
                  <a:lnTo>
                    <a:pt x="558263" y="1817977"/>
                  </a:lnTo>
                  <a:lnTo>
                    <a:pt x="591941" y="1627010"/>
                  </a:lnTo>
                  <a:cubicBezTo>
                    <a:pt x="500627" y="1577710"/>
                    <a:pt x="420316" y="1510321"/>
                    <a:pt x="355908" y="1428955"/>
                  </a:cubicBezTo>
                  <a:lnTo>
                    <a:pt x="173690" y="1495282"/>
                  </a:lnTo>
                  <a:lnTo>
                    <a:pt x="96234" y="1361124"/>
                  </a:lnTo>
                  <a:lnTo>
                    <a:pt x="244784" y="1236483"/>
                  </a:lnTo>
                  <a:cubicBezTo>
                    <a:pt x="206523" y="1140021"/>
                    <a:pt x="188318" y="1036775"/>
                    <a:pt x="191280" y="933045"/>
                  </a:cubicBezTo>
                  <a:lnTo>
                    <a:pt x="9059" y="866727"/>
                  </a:lnTo>
                  <a:lnTo>
                    <a:pt x="35959" y="714169"/>
                  </a:lnTo>
                  <a:lnTo>
                    <a:pt x="229873" y="714174"/>
                  </a:lnTo>
                  <a:cubicBezTo>
                    <a:pt x="262568" y="615687"/>
                    <a:pt x="314987" y="524894"/>
                    <a:pt x="383932" y="447335"/>
                  </a:cubicBezTo>
                  <a:lnTo>
                    <a:pt x="286971" y="279403"/>
                  </a:lnTo>
                  <a:lnTo>
                    <a:pt x="405640" y="179828"/>
                  </a:lnTo>
                  <a:lnTo>
                    <a:pt x="554183" y="304478"/>
                  </a:lnTo>
                  <a:cubicBezTo>
                    <a:pt x="642535" y="250048"/>
                    <a:pt x="741052" y="214191"/>
                    <a:pt x="843720" y="199095"/>
                  </a:cubicBezTo>
                  <a:lnTo>
                    <a:pt x="877388" y="8126"/>
                  </a:lnTo>
                  <a:lnTo>
                    <a:pt x="1032300" y="8126"/>
                  </a:lnTo>
                  <a:lnTo>
                    <a:pt x="1065967" y="199095"/>
                  </a:lnTo>
                  <a:cubicBezTo>
                    <a:pt x="1168636" y="214191"/>
                    <a:pt x="1267152" y="250048"/>
                    <a:pt x="1355504" y="304478"/>
                  </a:cubicBezTo>
                  <a:lnTo>
                    <a:pt x="1355505" y="304478"/>
                  </a:lnTo>
                  <a:close/>
                </a:path>
              </a:pathLst>
            </a:custGeom>
            <a:solidFill>
              <a:srgbClr val="008080"/>
            </a:solidFill>
            <a:ln w="25400" cap="flat" cmpd="sng" algn="ctr">
              <a:noFill/>
              <a:prstDash val="solid"/>
            </a:ln>
            <a:effectLst/>
          </p:spPr>
          <p:txBody>
            <a:bodyPr lIns="419492" tIns="482895" rIns="419492" bIns="516294" spcCol="1270" anchor="ctr"/>
            <a:lstStyle/>
            <a:p>
              <a:pPr marL="0" marR="0" lvl="0" indent="0" algn="ctr" defTabSz="1244600" eaLnBrk="1" fontAlgn="auto" latinLnBrk="0" hangingPunct="1">
                <a:lnSpc>
                  <a:spcPct val="90000"/>
                </a:lnSpc>
                <a:spcBef>
                  <a:spcPts val="0"/>
                </a:spcBef>
                <a:spcAft>
                  <a:spcPct val="35000"/>
                </a:spcAft>
                <a:buClrTx/>
                <a:buSzTx/>
                <a:buFontTx/>
                <a:buNone/>
                <a:tabLst/>
                <a:defRPr/>
              </a:pPr>
              <a:r>
                <a:rPr kumimoji="0" lang="zh-CN" altLang="en-US" sz="2800" b="0"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创</a:t>
              </a:r>
            </a:p>
          </p:txBody>
        </p:sp>
        <p:sp>
          <p:nvSpPr>
            <p:cNvPr id="58" name="环形箭头 57"/>
            <p:cNvSpPr/>
            <p:nvPr/>
          </p:nvSpPr>
          <p:spPr>
            <a:xfrm rot="764071">
              <a:off x="4886409" y="2862435"/>
              <a:ext cx="2087902" cy="2405918"/>
            </a:xfrm>
            <a:prstGeom prst="circularArrow">
              <a:avLst>
                <a:gd name="adj1" fmla="val 5770"/>
                <a:gd name="adj2" fmla="val 299029"/>
                <a:gd name="adj3" fmla="val 309098"/>
                <a:gd name="adj4" fmla="val 15905012"/>
                <a:gd name="adj5" fmla="val 5469"/>
              </a:avLst>
            </a:prstGeom>
            <a:solidFill>
              <a:srgbClr val="008080"/>
            </a:solidFill>
            <a:ln>
              <a:noFill/>
            </a:ln>
            <a:effectLst/>
          </p:spPr>
        </p:sp>
      </p:grpSp>
      <p:sp>
        <p:nvSpPr>
          <p:cNvPr id="29" name="矩形 28"/>
          <p:cNvSpPr/>
          <p:nvPr/>
        </p:nvSpPr>
        <p:spPr>
          <a:xfrm>
            <a:off x="125893" y="665347"/>
            <a:ext cx="2308645"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探索教学模式改革</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7973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15</a:t>
            </a:r>
            <a:endParaRPr lang="zh-CN" altLang="en-US" sz="1600" b="1" dirty="0">
              <a:solidFill>
                <a:prstClr val="white"/>
              </a:solidFill>
            </a:endParaRPr>
          </a:p>
        </p:txBody>
      </p:sp>
      <p:cxnSp>
        <p:nvCxnSpPr>
          <p:cNvPr id="32" name="直接连接符 31"/>
          <p:cNvCxnSpPr/>
          <p:nvPr/>
        </p:nvCxnSpPr>
        <p:spPr>
          <a:xfrm>
            <a:off x="1768416" y="404813"/>
            <a:ext cx="97187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243967" y="1200952"/>
            <a:ext cx="4362402" cy="507831"/>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专业群课程体系构建</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64" name="矩形 63"/>
          <p:cNvSpPr/>
          <p:nvPr/>
        </p:nvSpPr>
        <p:spPr>
          <a:xfrm>
            <a:off x="408987" y="1951692"/>
            <a:ext cx="11668524" cy="874407"/>
          </a:xfrm>
          <a:prstGeom prst="rect">
            <a:avLst/>
          </a:prstGeom>
          <a:solidFill>
            <a:srgbClr val="F3F6FB"/>
          </a:solidFill>
          <a:ln w="3175">
            <a:noFill/>
            <a:miter lim="800000"/>
          </a:ln>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通过科学规范的流程：从人才培养目标定位出发，到能力要素分析，再到知识体系构建，最终落实到课程设置上，建设与人才需求匹配、与国际标准接轨的课程体系。</a:t>
            </a:r>
          </a:p>
        </p:txBody>
      </p:sp>
      <p:grpSp>
        <p:nvGrpSpPr>
          <p:cNvPr id="65" name="组合 64"/>
          <p:cNvGrpSpPr/>
          <p:nvPr/>
        </p:nvGrpSpPr>
        <p:grpSpPr>
          <a:xfrm>
            <a:off x="1655747" y="3024734"/>
            <a:ext cx="8889165" cy="3289258"/>
            <a:chOff x="1756257" y="2889955"/>
            <a:chExt cx="8128000" cy="3089908"/>
          </a:xfrm>
        </p:grpSpPr>
        <p:graphicFrame>
          <p:nvGraphicFramePr>
            <p:cNvPr id="66" name="图示 65"/>
            <p:cNvGraphicFramePr/>
            <p:nvPr/>
          </p:nvGraphicFramePr>
          <p:xfrm>
            <a:off x="1756257" y="2889955"/>
            <a:ext cx="8128000" cy="530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 name="矩形 66"/>
            <p:cNvSpPr/>
            <p:nvPr/>
          </p:nvSpPr>
          <p:spPr>
            <a:xfrm>
              <a:off x="1768416" y="3714044"/>
              <a:ext cx="1810456" cy="2265818"/>
            </a:xfrm>
            <a:prstGeom prst="rect">
              <a:avLst/>
            </a:prstGeom>
            <a:solidFill>
              <a:srgbClr val="009BD2"/>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专业知识</a:t>
              </a: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扎实、实践能力突出、发展潜力</a:t>
              </a: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较大</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了解地区产业经济发展状况、社会需求</a:t>
              </a:r>
              <a:endParaRPr kumimoji="0" lang="en-US" altLang="zh-CN" sz="12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具有</a:t>
              </a: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国际视野、创新精神和良好综合</a:t>
              </a: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素养</a:t>
              </a:r>
              <a:endPar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8" name="矩形 67"/>
            <p:cNvSpPr/>
            <p:nvPr/>
          </p:nvSpPr>
          <p:spPr>
            <a:xfrm>
              <a:off x="3836164" y="3714043"/>
              <a:ext cx="1810456" cy="2265818"/>
            </a:xfrm>
            <a:prstGeom prst="rect">
              <a:avLst/>
            </a:prstGeom>
            <a:solidFill>
              <a:srgbClr val="4F81BD"/>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基本语言能力</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基础</a:t>
              </a: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文化</a:t>
              </a: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能力</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专业</a:t>
              </a: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技术</a:t>
              </a: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技能</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专业</a:t>
              </a: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综合</a:t>
              </a: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技能</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创新创业能力</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9" name="矩形 68"/>
            <p:cNvSpPr/>
            <p:nvPr/>
          </p:nvSpPr>
          <p:spPr>
            <a:xfrm>
              <a:off x="5903912" y="3714045"/>
              <a:ext cx="1810456" cy="2265818"/>
            </a:xfrm>
            <a:prstGeom prst="rect">
              <a:avLst/>
            </a:prstGeom>
            <a:solidFill>
              <a:srgbClr val="4BACC6"/>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通识性知识</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国际语言</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专业理论知识</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专业实践技能</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创新创业知识</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0" name="矩形 69"/>
            <p:cNvSpPr/>
            <p:nvPr/>
          </p:nvSpPr>
          <p:spPr>
            <a:xfrm>
              <a:off x="7971660" y="3714043"/>
              <a:ext cx="1810456" cy="2265817"/>
            </a:xfrm>
            <a:prstGeom prst="rect">
              <a:avLst/>
            </a:prstGeom>
            <a:solidFill>
              <a:srgbClr val="4BACC6">
                <a:lumMod val="75000"/>
              </a:srgb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公共通识</a:t>
              </a: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课程</a:t>
              </a:r>
              <a:endParaRPr kumimoji="0" lang="en-US" altLang="zh-CN"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语言课程</a:t>
              </a:r>
              <a:endParaRPr kumimoji="0" lang="en-US" altLang="zh-CN"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专业课程</a:t>
              </a:r>
              <a:endParaRPr kumimoji="0" lang="en-US" altLang="zh-CN"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实训实践课程</a:t>
              </a:r>
              <a:endParaRPr kumimoji="0" lang="en-US" altLang="zh-CN"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4480" marR="0" lvl="0" indent="-28448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创新创业课程</a:t>
              </a:r>
            </a:p>
          </p:txBody>
        </p:sp>
      </p:grpSp>
      <p:grpSp>
        <p:nvGrpSpPr>
          <p:cNvPr id="23" name="组合 22"/>
          <p:cNvGrpSpPr/>
          <p:nvPr/>
        </p:nvGrpSpPr>
        <p:grpSpPr>
          <a:xfrm>
            <a:off x="181617" y="707128"/>
            <a:ext cx="3290226" cy="508373"/>
            <a:chOff x="1295148" y="2000709"/>
            <a:chExt cx="3306740" cy="508373"/>
          </a:xfrm>
        </p:grpSpPr>
        <p:sp>
          <p:nvSpPr>
            <p:cNvPr id="24" name="矩形 23"/>
            <p:cNvSpPr/>
            <p:nvPr/>
          </p:nvSpPr>
          <p:spPr>
            <a:xfrm>
              <a:off x="1335539" y="2000709"/>
              <a:ext cx="2741147" cy="5083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TextBox 24"/>
            <p:cNvSpPr txBox="1"/>
            <p:nvPr/>
          </p:nvSpPr>
          <p:spPr>
            <a:xfrm>
              <a:off x="1295148" y="2006425"/>
              <a:ext cx="3306740"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二</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课程体系建设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75952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16</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23970" y="1675080"/>
            <a:ext cx="11664971" cy="923330"/>
          </a:xfrm>
          <a:prstGeom prst="rect">
            <a:avLst/>
          </a:prstGeom>
          <a:solidFill>
            <a:srgbClr val="ECF1F8"/>
          </a:solidFill>
        </p:spPr>
        <p:txBody>
          <a:bodyPr wrap="square">
            <a:spAutoFit/>
          </a:bodyPr>
          <a:lstStyle/>
          <a:p>
            <a:pPr>
              <a:lnSpc>
                <a:spcPct val="150000"/>
              </a:lnSpc>
            </a:pP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遵循</a:t>
            </a:r>
            <a:r>
              <a:rPr lang="zh-CN" altLang="zh-CN" sz="18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“柔性”“可拓展性”</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原则</a:t>
            </a:r>
            <a:r>
              <a:rPr lang="zh-CN" altLang="en-US"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，按照</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“平台</a:t>
            </a:r>
            <a:r>
              <a:rPr lang="en-US"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模块</a:t>
            </a:r>
            <a:r>
              <a:rPr lang="en-US"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拓展</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模式</a:t>
            </a:r>
            <a:r>
              <a:rPr lang="zh-CN" altLang="en-US" sz="18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构建</a:t>
            </a:r>
            <a:r>
              <a:rPr lang="zh-CN" altLang="en-US"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专业</a:t>
            </a:r>
            <a:r>
              <a:rPr lang="zh-CN" altLang="en-US" sz="18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群</a:t>
            </a:r>
            <a:r>
              <a:rPr lang="zh-CN" altLang="en-US"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课程体系，打造优质共享型教学资源库，</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实现“底层专业平台课程共享，中层专业模块课程分立，高层拓展课程互选”，</a:t>
            </a:r>
            <a:r>
              <a:rPr lang="zh-CN" altLang="zh-CN" sz="18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确保人才</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培养</a:t>
            </a:r>
            <a:r>
              <a:rPr lang="zh-CN" altLang="zh-CN" sz="1800" kern="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质量有效</a:t>
            </a:r>
            <a:r>
              <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提升</a:t>
            </a:r>
            <a:r>
              <a:rPr lang="zh-CN" altLang="en-US"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4" name="矩形 63"/>
          <p:cNvSpPr/>
          <p:nvPr/>
        </p:nvSpPr>
        <p:spPr>
          <a:xfrm>
            <a:off x="-234358" y="611608"/>
            <a:ext cx="4362402" cy="458908"/>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课程体系的构建模式</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940107" y="3120390"/>
            <a:ext cx="6032192" cy="3251602"/>
            <a:chOff x="2910321" y="3047865"/>
            <a:chExt cx="6769748" cy="3649175"/>
          </a:xfrm>
        </p:grpSpPr>
        <p:grpSp>
          <p:nvGrpSpPr>
            <p:cNvPr id="66" name="组合 65"/>
            <p:cNvGrpSpPr/>
            <p:nvPr/>
          </p:nvGrpSpPr>
          <p:grpSpPr>
            <a:xfrm>
              <a:off x="2910321" y="4464926"/>
              <a:ext cx="6769748" cy="2232114"/>
              <a:chOff x="1954427" y="4415979"/>
              <a:chExt cx="6769748" cy="2232114"/>
            </a:xfrm>
          </p:grpSpPr>
          <p:sp>
            <p:nvSpPr>
              <p:cNvPr id="75" name="矩形 74"/>
              <p:cNvSpPr/>
              <p:nvPr/>
            </p:nvSpPr>
            <p:spPr>
              <a:xfrm>
                <a:off x="1954427" y="5760962"/>
                <a:ext cx="900000" cy="864000"/>
              </a:xfrm>
              <a:prstGeom prst="rect">
                <a:avLst/>
              </a:prstGeom>
              <a:solidFill>
                <a:srgbClr val="7068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平台</a:t>
                </a:r>
              </a:p>
            </p:txBody>
          </p:sp>
          <p:sp>
            <p:nvSpPr>
              <p:cNvPr id="76" name="矩形 75"/>
              <p:cNvSpPr/>
              <p:nvPr/>
            </p:nvSpPr>
            <p:spPr>
              <a:xfrm>
                <a:off x="1954427" y="4415979"/>
                <a:ext cx="900000" cy="864000"/>
              </a:xfrm>
              <a:prstGeom prst="rect">
                <a:avLst/>
              </a:prstGeom>
              <a:solidFill>
                <a:srgbClr val="7068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模块</a:t>
                </a:r>
              </a:p>
            </p:txBody>
          </p:sp>
          <p:sp>
            <p:nvSpPr>
              <p:cNvPr id="77" name="TextBox 5"/>
              <p:cNvSpPr txBox="1">
                <a:spLocks noChangeArrowheads="1"/>
              </p:cNvSpPr>
              <p:nvPr/>
            </p:nvSpPr>
            <p:spPr bwMode="auto">
              <a:xfrm>
                <a:off x="2032552" y="5109519"/>
                <a:ext cx="503237" cy="79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a:ln>
                      <a:noFill/>
                    </a:ln>
                    <a:solidFill>
                      <a:srgbClr val="EEECE1">
                        <a:lumMod val="50000"/>
                      </a:srgbClr>
                    </a:solidFill>
                    <a:effectLst/>
                    <a:uLnTx/>
                    <a:uFillTx/>
                    <a:latin typeface="微软雅黑" panose="020B0503020204020204" pitchFamily="34" charset="-122"/>
                    <a:ea typeface="微软雅黑" panose="020B0503020204020204" pitchFamily="34" charset="-122"/>
                  </a:rPr>
                  <a:t>+</a:t>
                </a:r>
                <a:endParaRPr kumimoji="0" lang="zh-CN" altLang="en-US" sz="4000" b="1" i="0" u="none" strike="noStrike" kern="0" cap="none" spc="0" normalizeH="0" baseline="0" noProof="0">
                  <a:ln>
                    <a:noFill/>
                  </a:ln>
                  <a:solidFill>
                    <a:srgbClr val="EEECE1">
                      <a:lumMod val="50000"/>
                    </a:srgbClr>
                  </a:solidFill>
                  <a:effectLst/>
                  <a:uLnTx/>
                  <a:uFillTx/>
                  <a:latin typeface="微软雅黑" panose="020B0503020204020204" pitchFamily="34" charset="-122"/>
                  <a:ea typeface="微软雅黑" panose="020B0503020204020204" pitchFamily="34" charset="-122"/>
                </a:endParaRPr>
              </a:p>
            </p:txBody>
          </p:sp>
          <p:grpSp>
            <p:nvGrpSpPr>
              <p:cNvPr id="78" name="组合 77"/>
              <p:cNvGrpSpPr/>
              <p:nvPr/>
            </p:nvGrpSpPr>
            <p:grpSpPr>
              <a:xfrm>
                <a:off x="3456255" y="4680872"/>
                <a:ext cx="5267920" cy="1967221"/>
                <a:chOff x="8064639" y="4540797"/>
                <a:chExt cx="5267920" cy="1967221"/>
              </a:xfrm>
            </p:grpSpPr>
            <p:sp>
              <p:nvSpPr>
                <p:cNvPr id="79" name="上箭头 78"/>
                <p:cNvSpPr/>
                <p:nvPr/>
              </p:nvSpPr>
              <p:spPr>
                <a:xfrm>
                  <a:off x="9268925" y="5099672"/>
                  <a:ext cx="468039" cy="305862"/>
                </a:xfrm>
                <a:prstGeom prst="upArrow">
                  <a:avLst/>
                </a:prstGeom>
                <a:solidFill>
                  <a:srgbClr val="F79646">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0" name="矩形 79"/>
                <p:cNvSpPr/>
                <p:nvPr/>
              </p:nvSpPr>
              <p:spPr>
                <a:xfrm>
                  <a:off x="8064639" y="6003976"/>
                  <a:ext cx="5267920" cy="504042"/>
                </a:xfrm>
                <a:prstGeom prst="rect">
                  <a:avLst/>
                </a:prstGeom>
                <a:solidFill>
                  <a:srgbClr val="26667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学校</a:t>
                  </a: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公共基础课程平台：厚基础、宽</a:t>
                  </a: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口径</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1" name="矩形 80"/>
                <p:cNvSpPr/>
                <p:nvPr/>
              </p:nvSpPr>
              <p:spPr>
                <a:xfrm>
                  <a:off x="8064639" y="5490274"/>
                  <a:ext cx="5267920" cy="504042"/>
                </a:xfrm>
                <a:prstGeom prst="rect">
                  <a:avLst/>
                </a:prstGeom>
                <a:solidFill>
                  <a:srgbClr val="33889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专业</a:t>
                  </a: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群课程平台：学生二次分流、特长</a:t>
                  </a: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发展</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2" name="上箭头 81"/>
                <p:cNvSpPr/>
                <p:nvPr/>
              </p:nvSpPr>
              <p:spPr>
                <a:xfrm>
                  <a:off x="11232903" y="5095070"/>
                  <a:ext cx="468039" cy="305862"/>
                </a:xfrm>
                <a:prstGeom prst="upArrow">
                  <a:avLst/>
                </a:prstGeom>
                <a:solidFill>
                  <a:srgbClr val="F79646">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3" name="圆角矩形 82"/>
                <p:cNvSpPr/>
                <p:nvPr/>
              </p:nvSpPr>
              <p:spPr>
                <a:xfrm>
                  <a:off x="8620872" y="4540797"/>
                  <a:ext cx="1620000" cy="396000"/>
                </a:xfrm>
                <a:prstGeom prst="roundRect">
                  <a:avLst/>
                </a:prstGeom>
                <a:solidFill>
                  <a:srgbClr val="F7964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专业必修课</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4" name="圆角矩形 83"/>
                <p:cNvSpPr/>
                <p:nvPr/>
              </p:nvSpPr>
              <p:spPr>
                <a:xfrm>
                  <a:off x="10673178" y="4540797"/>
                  <a:ext cx="1620000" cy="396000"/>
                </a:xfrm>
                <a:prstGeom prst="roundRect">
                  <a:avLst/>
                </a:prstGeom>
                <a:solidFill>
                  <a:srgbClr val="F7964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专业选修课</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67" name="圆角矩形 66"/>
            <p:cNvSpPr/>
            <p:nvPr/>
          </p:nvSpPr>
          <p:spPr>
            <a:xfrm>
              <a:off x="8136765" y="3672788"/>
              <a:ext cx="1440000" cy="396000"/>
            </a:xfrm>
            <a:prstGeom prst="roundRect">
              <a:avLst/>
            </a:prstGeom>
            <a:solidFill>
              <a:srgbClr val="2860A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综合型</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8" name="圆角矩形 67"/>
            <p:cNvSpPr/>
            <p:nvPr/>
          </p:nvSpPr>
          <p:spPr>
            <a:xfrm>
              <a:off x="4277880" y="3672788"/>
              <a:ext cx="1440000" cy="396000"/>
            </a:xfrm>
            <a:prstGeom prst="roundRec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技术型</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9" name="圆角矩形 68"/>
            <p:cNvSpPr/>
            <p:nvPr/>
          </p:nvSpPr>
          <p:spPr>
            <a:xfrm>
              <a:off x="6231666" y="3672788"/>
              <a:ext cx="1440000" cy="396000"/>
            </a:xfrm>
            <a:prstGeom prst="roundRect">
              <a:avLst/>
            </a:prstGeom>
            <a:solidFill>
              <a:srgbClr val="3379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技能型</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0" name="矩形 69"/>
            <p:cNvSpPr/>
            <p:nvPr/>
          </p:nvSpPr>
          <p:spPr>
            <a:xfrm>
              <a:off x="2910321" y="3047865"/>
              <a:ext cx="900000" cy="864000"/>
            </a:xfrm>
            <a:prstGeom prst="rect">
              <a:avLst/>
            </a:prstGeom>
            <a:solidFill>
              <a:srgbClr val="7068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拓展</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1" name="TextBox 5"/>
            <p:cNvSpPr txBox="1">
              <a:spLocks noChangeArrowheads="1"/>
            </p:cNvSpPr>
            <p:nvPr/>
          </p:nvSpPr>
          <p:spPr bwMode="auto">
            <a:xfrm>
              <a:off x="2988446" y="3778318"/>
              <a:ext cx="503237" cy="79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a:ln>
                    <a:noFill/>
                  </a:ln>
                  <a:solidFill>
                    <a:srgbClr val="EEECE1">
                      <a:lumMod val="50000"/>
                    </a:srgbClr>
                  </a:solidFill>
                  <a:effectLst/>
                  <a:uLnTx/>
                  <a:uFillTx/>
                  <a:latin typeface="微软雅黑" panose="020B0503020204020204" pitchFamily="34" charset="-122"/>
                  <a:ea typeface="微软雅黑" panose="020B0503020204020204" pitchFamily="34" charset="-122"/>
                </a:rPr>
                <a:t>+</a:t>
              </a:r>
              <a:endParaRPr kumimoji="0" lang="zh-CN" altLang="en-US" sz="4000" b="1" i="0" u="none" strike="noStrike" kern="0" cap="none" spc="0" normalizeH="0" baseline="0" noProof="0">
                <a:ln>
                  <a:noFill/>
                </a:ln>
                <a:solidFill>
                  <a:srgbClr val="EEECE1">
                    <a:lumMod val="50000"/>
                  </a:srgbClr>
                </a:solidFill>
                <a:effectLst/>
                <a:uLnTx/>
                <a:uFillTx/>
                <a:latin typeface="微软雅黑" panose="020B0503020204020204" pitchFamily="34" charset="-122"/>
                <a:ea typeface="微软雅黑" panose="020B0503020204020204" pitchFamily="34" charset="-122"/>
              </a:endParaRPr>
            </a:p>
          </p:txBody>
        </p:sp>
        <p:sp>
          <p:nvSpPr>
            <p:cNvPr id="72" name="矩形 71"/>
            <p:cNvSpPr/>
            <p:nvPr/>
          </p:nvSpPr>
          <p:spPr>
            <a:xfrm>
              <a:off x="4277878" y="3054815"/>
              <a:ext cx="5402191" cy="504042"/>
            </a:xfrm>
            <a:prstGeom prst="rect">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拓宽视野、知识面、职业素养</a:t>
              </a: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提升综合能力</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cxnSp>
          <p:nvCxnSpPr>
            <p:cNvPr id="73" name="直接箭头连接符 72"/>
            <p:cNvCxnSpPr>
              <a:stCxn id="68" idx="3"/>
              <a:endCxn id="69" idx="1"/>
            </p:cNvCxnSpPr>
            <p:nvPr/>
          </p:nvCxnSpPr>
          <p:spPr>
            <a:xfrm>
              <a:off x="5717880" y="3870788"/>
              <a:ext cx="513786" cy="0"/>
            </a:xfrm>
            <a:prstGeom prst="straightConnector1">
              <a:avLst/>
            </a:prstGeom>
            <a:noFill/>
            <a:ln w="63500" cap="flat" cmpd="sng" algn="ctr">
              <a:solidFill>
                <a:srgbClr val="8064A2">
                  <a:lumMod val="60000"/>
                  <a:lumOff val="40000"/>
                </a:srgbClr>
              </a:solidFill>
              <a:prstDash val="solid"/>
              <a:tailEnd type="triangle"/>
            </a:ln>
            <a:effectLst/>
          </p:spPr>
        </p:cxnSp>
        <p:cxnSp>
          <p:nvCxnSpPr>
            <p:cNvPr id="74" name="直接箭头连接符 73"/>
            <p:cNvCxnSpPr>
              <a:stCxn id="69" idx="3"/>
              <a:endCxn id="67" idx="1"/>
            </p:cNvCxnSpPr>
            <p:nvPr/>
          </p:nvCxnSpPr>
          <p:spPr>
            <a:xfrm>
              <a:off x="7671666" y="3870788"/>
              <a:ext cx="465099" cy="0"/>
            </a:xfrm>
            <a:prstGeom prst="straightConnector1">
              <a:avLst/>
            </a:prstGeom>
            <a:noFill/>
            <a:ln w="63500" cap="flat" cmpd="sng" algn="ctr">
              <a:solidFill>
                <a:srgbClr val="8064A2">
                  <a:lumMod val="60000"/>
                  <a:lumOff val="40000"/>
                </a:srgbClr>
              </a:solidFill>
              <a:prstDash val="solid"/>
              <a:tailEnd type="triangle"/>
            </a:ln>
            <a:effectLst/>
          </p:spPr>
        </p:cxnSp>
      </p:grpSp>
      <p:grpSp>
        <p:nvGrpSpPr>
          <p:cNvPr id="85" name="组合 84"/>
          <p:cNvGrpSpPr/>
          <p:nvPr/>
        </p:nvGrpSpPr>
        <p:grpSpPr>
          <a:xfrm>
            <a:off x="7496187" y="3076108"/>
            <a:ext cx="3746934" cy="3361483"/>
            <a:chOff x="9070101" y="3407578"/>
            <a:chExt cx="3746934" cy="3361483"/>
          </a:xfrm>
        </p:grpSpPr>
        <p:grpSp>
          <p:nvGrpSpPr>
            <p:cNvPr id="86" name="组合 85"/>
            <p:cNvGrpSpPr/>
            <p:nvPr/>
          </p:nvGrpSpPr>
          <p:grpSpPr>
            <a:xfrm>
              <a:off x="9070101" y="3407578"/>
              <a:ext cx="3746934" cy="3361483"/>
              <a:chOff x="9201229" y="3340867"/>
              <a:chExt cx="3746934" cy="3465466"/>
            </a:xfrm>
          </p:grpSpPr>
          <p:sp>
            <p:nvSpPr>
              <p:cNvPr id="88" name="矩形 87"/>
              <p:cNvSpPr/>
              <p:nvPr/>
            </p:nvSpPr>
            <p:spPr>
              <a:xfrm>
                <a:off x="9201229" y="3340867"/>
                <a:ext cx="3746934" cy="455250"/>
              </a:xfrm>
              <a:prstGeom prst="rect">
                <a:avLst/>
              </a:prstGeom>
              <a:solidFill>
                <a:srgbClr val="26667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创建优质共享型专业群教学资源库</a:t>
                </a:r>
              </a:p>
            </p:txBody>
          </p:sp>
          <p:sp>
            <p:nvSpPr>
              <p:cNvPr id="89" name="圆角矩形 88"/>
              <p:cNvSpPr/>
              <p:nvPr/>
            </p:nvSpPr>
            <p:spPr>
              <a:xfrm>
                <a:off x="9288741" y="3832729"/>
                <a:ext cx="360030" cy="2973604"/>
              </a:xfrm>
              <a:prstGeom prst="roundRect">
                <a:avLst/>
              </a:prstGeom>
              <a:solidFill>
                <a:srgbClr val="33889F"/>
              </a:solidFill>
              <a:ln w="25400" cap="flat" cmpd="sng" algn="ctr">
                <a:noFill/>
                <a:prstDash val="solid"/>
              </a:ln>
              <a:effectLst/>
            </p:spPr>
            <p:txBody>
              <a:bodyPr vert="eaVert"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  共享</a:t>
                </a: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基础课程群开发项目</a:t>
                </a:r>
              </a:p>
            </p:txBody>
          </p:sp>
          <p:sp>
            <p:nvSpPr>
              <p:cNvPr id="90" name="圆角矩形 89"/>
              <p:cNvSpPr/>
              <p:nvPr/>
            </p:nvSpPr>
            <p:spPr>
              <a:xfrm>
                <a:off x="9936795" y="3832902"/>
                <a:ext cx="360030" cy="2973430"/>
              </a:xfrm>
              <a:prstGeom prst="roundRect">
                <a:avLst/>
              </a:prstGeom>
              <a:solidFill>
                <a:srgbClr val="33889F"/>
              </a:solidFill>
              <a:ln w="25400" cap="flat" cmpd="sng" algn="ctr">
                <a:noFill/>
                <a:prstDash val="solid"/>
              </a:ln>
              <a:effectLst/>
            </p:spPr>
            <p:txBody>
              <a:bodyPr vert="eaVert"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  专业</a:t>
                </a: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核心课程群开发项目</a:t>
                </a:r>
              </a:p>
            </p:txBody>
          </p:sp>
          <p:sp>
            <p:nvSpPr>
              <p:cNvPr id="91" name="圆角矩形 90"/>
              <p:cNvSpPr/>
              <p:nvPr/>
            </p:nvSpPr>
            <p:spPr>
              <a:xfrm>
                <a:off x="10584849" y="3832727"/>
                <a:ext cx="360030" cy="2973605"/>
              </a:xfrm>
              <a:prstGeom prst="roundRect">
                <a:avLst/>
              </a:prstGeom>
              <a:solidFill>
                <a:srgbClr val="33889F"/>
              </a:solidFill>
              <a:ln w="25400" cap="flat" cmpd="sng" algn="ctr">
                <a:noFill/>
                <a:prstDash val="solid"/>
              </a:ln>
              <a:effectLst/>
            </p:spPr>
            <p:txBody>
              <a:bodyPr vert="eaVert"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  特色</a:t>
                </a: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教学资源建设项目</a:t>
                </a:r>
              </a:p>
            </p:txBody>
          </p:sp>
          <p:sp>
            <p:nvSpPr>
              <p:cNvPr id="92" name="圆角矩形 91"/>
              <p:cNvSpPr/>
              <p:nvPr/>
            </p:nvSpPr>
            <p:spPr>
              <a:xfrm>
                <a:off x="11232903" y="3832726"/>
                <a:ext cx="360030" cy="2950476"/>
              </a:xfrm>
              <a:prstGeom prst="roundRect">
                <a:avLst/>
              </a:prstGeom>
              <a:solidFill>
                <a:srgbClr val="33889F"/>
              </a:solidFill>
              <a:ln w="25400" cap="flat" cmpd="sng" algn="ctr">
                <a:noFill/>
                <a:prstDash val="solid"/>
              </a:ln>
              <a:effectLst/>
            </p:spPr>
            <p:txBody>
              <a:bodyPr vert="eaVert"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  国家级</a:t>
                </a: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精品课程建设项目</a:t>
                </a:r>
              </a:p>
            </p:txBody>
          </p:sp>
          <p:sp>
            <p:nvSpPr>
              <p:cNvPr id="93" name="圆角矩形 92"/>
              <p:cNvSpPr/>
              <p:nvPr/>
            </p:nvSpPr>
            <p:spPr>
              <a:xfrm>
                <a:off x="11880957" y="3832901"/>
                <a:ext cx="360030" cy="2950300"/>
              </a:xfrm>
              <a:prstGeom prst="roundRect">
                <a:avLst/>
              </a:prstGeom>
              <a:solidFill>
                <a:srgbClr val="33889F"/>
              </a:solidFill>
              <a:ln w="25400" cap="flat" cmpd="sng" algn="ctr">
                <a:noFill/>
                <a:prstDash val="solid"/>
              </a:ln>
              <a:effectLst/>
            </p:spPr>
            <p:txBody>
              <a:bodyPr vert="eaVert"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  校企合作课程资源建设项目</a:t>
                </a:r>
                <a:endPar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87" name="圆角矩形 86"/>
            <p:cNvSpPr/>
            <p:nvPr/>
          </p:nvSpPr>
          <p:spPr>
            <a:xfrm>
              <a:off x="12384999" y="3895972"/>
              <a:ext cx="360030" cy="2861770"/>
            </a:xfrm>
            <a:prstGeom prst="roundRect">
              <a:avLst/>
            </a:prstGeom>
            <a:solidFill>
              <a:srgbClr val="33889F"/>
            </a:solidFill>
            <a:ln w="25400" cap="flat" cmpd="sng" algn="ctr">
              <a:noFill/>
              <a:prstDash val="solid"/>
            </a:ln>
            <a:effectLst/>
          </p:spPr>
          <p:txBody>
            <a:bodyPr vert="eaVert"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  其他教学资源开发项目</a:t>
              </a:r>
              <a:r>
                <a:rPr kumimoji="0" lang="en-US" altLang="zh-CN"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362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cxnSp>
        <p:nvCxnSpPr>
          <p:cNvPr id="32" name="直接连接符 31"/>
          <p:cNvCxnSpPr/>
          <p:nvPr/>
        </p:nvCxnSpPr>
        <p:spPr>
          <a:xfrm>
            <a:off x="1768416" y="404813"/>
            <a:ext cx="97293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4"/>
          <p:cNvSpPr>
            <a:spLocks noChangeArrowheads="1"/>
          </p:cNvSpPr>
          <p:nvPr/>
        </p:nvSpPr>
        <p:spPr bwMode="auto">
          <a:xfrm>
            <a:off x="1468999" y="2608176"/>
            <a:ext cx="3741508" cy="412461"/>
          </a:xfrm>
          <a:prstGeom prst="rect">
            <a:avLst/>
          </a:prstGeom>
          <a:solidFill>
            <a:srgbClr val="4BACC6">
              <a:lumMod val="75000"/>
            </a:srgbClr>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45720" tIns="44450" rIns="45720" bIns="44450" anchor="ctr" anchorCtr="1"/>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第五、六学期</a:t>
            </a:r>
            <a:r>
              <a:rPr kumimoji="0" lang="en-US" altLang="zh-CN" sz="18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：岗位实践课程</a:t>
            </a:r>
            <a:endParaRPr kumimoji="0" lang="zh-TW" altLang="en-US"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3" name="AutoShape 5"/>
          <p:cNvSpPr>
            <a:spLocks noChangeArrowheads="1"/>
          </p:cNvSpPr>
          <p:nvPr/>
        </p:nvSpPr>
        <p:spPr bwMode="auto">
          <a:xfrm>
            <a:off x="4005283" y="3273705"/>
            <a:ext cx="5159165" cy="412461"/>
          </a:xfrm>
          <a:prstGeom prst="roundRect">
            <a:avLst>
              <a:gd name="adj" fmla="val 16667"/>
            </a:avLst>
          </a:prstGeom>
          <a:noFill/>
          <a:ln w="19050">
            <a:solidFill>
              <a:srgbClr val="EEECE1">
                <a:lumMod val="50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分</a:t>
            </a: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专业实施“综合实训项目</a:t>
            </a:r>
            <a:r>
              <a:rPr kumimoji="0" lang="en-US" altLang="zh-CN" sz="16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顶岗</a:t>
            </a: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实习”教学</a:t>
            </a:r>
            <a:endParaRPr kumimoji="0" lang="zh-TW" altLang="en-US" sz="1600" b="0" i="0" u="none" strike="noStrike" kern="0" cap="none" spc="0" normalizeH="0" baseline="0" noProof="0">
              <a:ln>
                <a:noFill/>
              </a:ln>
              <a:solidFill>
                <a:sysClr val="windowText" lastClr="000000"/>
              </a:solidFill>
              <a:effectLst/>
              <a:uLnTx/>
              <a:uFillTx/>
              <a:latin typeface="Arial" panose="020B0604020202020204" pitchFamily="34" charset="0"/>
              <a:ea typeface="PMingLiU" panose="02020500000000000000" pitchFamily="18" charset="-120"/>
            </a:endParaRPr>
          </a:p>
        </p:txBody>
      </p:sp>
      <p:sp>
        <p:nvSpPr>
          <p:cNvPr id="74" name="AutoShape 6"/>
          <p:cNvSpPr>
            <a:spLocks noChangeArrowheads="1"/>
          </p:cNvSpPr>
          <p:nvPr/>
        </p:nvSpPr>
        <p:spPr bwMode="auto">
          <a:xfrm>
            <a:off x="2372218" y="3242946"/>
            <a:ext cx="1760298" cy="412461"/>
          </a:xfrm>
          <a:prstGeom prst="roundRect">
            <a:avLst>
              <a:gd name="adj" fmla="val 16667"/>
            </a:avLst>
          </a:prstGeom>
          <a:solidFill>
            <a:srgbClr val="1F497D">
              <a:lumMod val="60000"/>
              <a:lumOff val="40000"/>
            </a:srgbClr>
          </a:solidFill>
          <a:ln w="19050">
            <a:solidFill>
              <a:srgbClr val="4BACC6">
                <a:lumMod val="75000"/>
              </a:srgbClr>
            </a:solidFill>
            <a:round/>
          </a:ln>
        </p:spPr>
        <p:txBody>
          <a:bodyPr lIns="45720" tIns="44450" rIns="45720" bIns="44450" anchor="ctr" anchorCtr="1"/>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强化技术技能</a:t>
            </a:r>
            <a:endParaRPr kumimoji="0" lang="zh-TW"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5" name="AutoShape 7"/>
          <p:cNvSpPr>
            <a:spLocks noChangeArrowheads="1"/>
          </p:cNvSpPr>
          <p:nvPr/>
        </p:nvSpPr>
        <p:spPr bwMode="auto">
          <a:xfrm rot="5400000">
            <a:off x="1854895" y="3045803"/>
            <a:ext cx="507536" cy="518722"/>
          </a:xfrm>
          <a:custGeom>
            <a:avLst/>
            <a:gdLst>
              <a:gd name="T0" fmla="*/ 15429 w 21600"/>
              <a:gd name="T1" fmla="*/ 0 h 21600"/>
              <a:gd name="T2" fmla="*/ 9257 w 21600"/>
              <a:gd name="T3" fmla="*/ 6461 h 21600"/>
              <a:gd name="T4" fmla="*/ 12895 w 21600"/>
              <a:gd name="T5" fmla="*/ 6461 h 21600"/>
              <a:gd name="T6" fmla="*/ 12895 w 21600"/>
              <a:gd name="T7" fmla="*/ 15507 h 21600"/>
              <a:gd name="T8" fmla="*/ 0 w 21600"/>
              <a:gd name="T9" fmla="*/ 15507 h 21600"/>
              <a:gd name="T10" fmla="*/ 0 w 21600"/>
              <a:gd name="T11" fmla="*/ 21600 h 21600"/>
              <a:gd name="T12" fmla="*/ 17962 w 21600"/>
              <a:gd name="T13" fmla="*/ 21600 h 21600"/>
              <a:gd name="T14" fmla="*/ 17962 w 21600"/>
              <a:gd name="T15" fmla="*/ 6461 h 21600"/>
              <a:gd name="T16" fmla="*/ 21600 w 21600"/>
              <a:gd name="T17" fmla="*/ 6461 h 21600"/>
              <a:gd name="T18" fmla="*/ 15429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15429" y="0"/>
                </a:moveTo>
                <a:lnTo>
                  <a:pt x="9257" y="6461"/>
                </a:lnTo>
                <a:lnTo>
                  <a:pt x="12895" y="6461"/>
                </a:lnTo>
                <a:lnTo>
                  <a:pt x="12895" y="15507"/>
                </a:lnTo>
                <a:lnTo>
                  <a:pt x="0" y="15507"/>
                </a:lnTo>
                <a:lnTo>
                  <a:pt x="0" y="21600"/>
                </a:lnTo>
                <a:lnTo>
                  <a:pt x="17962" y="21600"/>
                </a:lnTo>
                <a:lnTo>
                  <a:pt x="17962" y="6461"/>
                </a:lnTo>
                <a:lnTo>
                  <a:pt x="21600" y="6461"/>
                </a:lnTo>
                <a:lnTo>
                  <a:pt x="15429" y="0"/>
                </a:lnTo>
                <a:close/>
              </a:path>
            </a:pathLst>
          </a:custGeom>
          <a:solidFill>
            <a:srgbClr val="4F81BD">
              <a:lumMod val="40000"/>
              <a:lumOff val="60000"/>
            </a:srgb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PMingLiU" panose="02020500000000000000" pitchFamily="18" charset="-120"/>
            </a:endParaRPr>
          </a:p>
        </p:txBody>
      </p:sp>
      <p:sp>
        <p:nvSpPr>
          <p:cNvPr id="68" name="Rectangle 9"/>
          <p:cNvSpPr>
            <a:spLocks noChangeArrowheads="1"/>
          </p:cNvSpPr>
          <p:nvPr/>
        </p:nvSpPr>
        <p:spPr bwMode="auto">
          <a:xfrm>
            <a:off x="1468999" y="3836286"/>
            <a:ext cx="3741508" cy="412461"/>
          </a:xfrm>
          <a:prstGeom prst="rect">
            <a:avLst/>
          </a:prstGeom>
          <a:solidFill>
            <a:srgbClr val="4BACC6">
              <a:lumMod val="75000"/>
            </a:srgbClr>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45720" tIns="44450" rIns="45720" bIns="44450" anchor="ctr" anchorCtr="1"/>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第三、四学期</a:t>
            </a:r>
            <a:r>
              <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：岗位方向课程</a:t>
            </a:r>
            <a:endParaRPr kumimoji="0" lang="zh-TW"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9" name="AutoShape 10"/>
          <p:cNvSpPr>
            <a:spLocks noChangeArrowheads="1"/>
          </p:cNvSpPr>
          <p:nvPr/>
        </p:nvSpPr>
        <p:spPr bwMode="auto">
          <a:xfrm>
            <a:off x="4005283" y="4501815"/>
            <a:ext cx="5159165" cy="412461"/>
          </a:xfrm>
          <a:prstGeom prst="roundRect">
            <a:avLst>
              <a:gd name="adj" fmla="val 16667"/>
            </a:avLst>
          </a:prstGeom>
          <a:noFill/>
          <a:ln w="19050">
            <a:solidFill>
              <a:srgbClr val="EEECE1">
                <a:lumMod val="50000"/>
              </a:srgbClr>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16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 实施</a:t>
            </a: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“专业方向课</a:t>
            </a:r>
            <a:r>
              <a:rPr kumimoji="0" lang="en-US" altLang="zh-CN"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学期实训项目”教学</a:t>
            </a:r>
            <a:endParaRPr kumimoji="0" lang="zh-TW"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AutoShape 11"/>
          <p:cNvSpPr>
            <a:spLocks noChangeArrowheads="1"/>
          </p:cNvSpPr>
          <p:nvPr/>
        </p:nvSpPr>
        <p:spPr bwMode="auto">
          <a:xfrm>
            <a:off x="2372218" y="4501815"/>
            <a:ext cx="1760298" cy="412461"/>
          </a:xfrm>
          <a:prstGeom prst="roundRect">
            <a:avLst>
              <a:gd name="adj" fmla="val 16667"/>
            </a:avLst>
          </a:prstGeom>
          <a:solidFill>
            <a:srgbClr val="1F497D">
              <a:lumMod val="60000"/>
              <a:lumOff val="40000"/>
            </a:srgbClr>
          </a:solidFill>
          <a:ln w="19050">
            <a:solidFill>
              <a:srgbClr val="4BACC6">
                <a:lumMod val="75000"/>
              </a:srgbClr>
            </a:solidFill>
            <a:round/>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强化专业方向</a:t>
            </a:r>
            <a:endParaRPr kumimoji="0" lang="zh-TW"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1" name="AutoShape 12"/>
          <p:cNvSpPr>
            <a:spLocks noChangeArrowheads="1"/>
          </p:cNvSpPr>
          <p:nvPr/>
        </p:nvSpPr>
        <p:spPr bwMode="auto">
          <a:xfrm rot="5400000">
            <a:off x="1829727" y="4300479"/>
            <a:ext cx="559268" cy="518722"/>
          </a:xfrm>
          <a:custGeom>
            <a:avLst/>
            <a:gdLst>
              <a:gd name="T0" fmla="*/ 15429 w 21600"/>
              <a:gd name="T1" fmla="*/ 0 h 21600"/>
              <a:gd name="T2" fmla="*/ 9257 w 21600"/>
              <a:gd name="T3" fmla="*/ 6461 h 21600"/>
              <a:gd name="T4" fmla="*/ 12895 w 21600"/>
              <a:gd name="T5" fmla="*/ 6461 h 21600"/>
              <a:gd name="T6" fmla="*/ 12895 w 21600"/>
              <a:gd name="T7" fmla="*/ 15507 h 21600"/>
              <a:gd name="T8" fmla="*/ 0 w 21600"/>
              <a:gd name="T9" fmla="*/ 15507 h 21600"/>
              <a:gd name="T10" fmla="*/ 0 w 21600"/>
              <a:gd name="T11" fmla="*/ 21600 h 21600"/>
              <a:gd name="T12" fmla="*/ 17962 w 21600"/>
              <a:gd name="T13" fmla="*/ 21600 h 21600"/>
              <a:gd name="T14" fmla="*/ 17962 w 21600"/>
              <a:gd name="T15" fmla="*/ 6461 h 21600"/>
              <a:gd name="T16" fmla="*/ 21600 w 21600"/>
              <a:gd name="T17" fmla="*/ 6461 h 21600"/>
              <a:gd name="T18" fmla="*/ 15429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15429" y="0"/>
                </a:moveTo>
                <a:lnTo>
                  <a:pt x="9257" y="6461"/>
                </a:lnTo>
                <a:lnTo>
                  <a:pt x="12895" y="6461"/>
                </a:lnTo>
                <a:lnTo>
                  <a:pt x="12895" y="15507"/>
                </a:lnTo>
                <a:lnTo>
                  <a:pt x="0" y="15507"/>
                </a:lnTo>
                <a:lnTo>
                  <a:pt x="0" y="21600"/>
                </a:lnTo>
                <a:lnTo>
                  <a:pt x="17962" y="21600"/>
                </a:lnTo>
                <a:lnTo>
                  <a:pt x="17962" y="6461"/>
                </a:lnTo>
                <a:lnTo>
                  <a:pt x="21600" y="6461"/>
                </a:lnTo>
                <a:lnTo>
                  <a:pt x="15429" y="0"/>
                </a:lnTo>
                <a:close/>
              </a:path>
            </a:pathLst>
          </a:custGeom>
          <a:solidFill>
            <a:srgbClr val="4F81BD">
              <a:lumMod val="40000"/>
              <a:lumOff val="6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PMingLiU" panose="02020500000000000000" pitchFamily="18" charset="-120"/>
            </a:endParaRPr>
          </a:p>
        </p:txBody>
      </p:sp>
      <p:sp>
        <p:nvSpPr>
          <p:cNvPr id="64" name="Rectangle 14"/>
          <p:cNvSpPr>
            <a:spLocks noChangeArrowheads="1"/>
          </p:cNvSpPr>
          <p:nvPr/>
        </p:nvSpPr>
        <p:spPr bwMode="auto">
          <a:xfrm>
            <a:off x="1468999" y="5116164"/>
            <a:ext cx="3741508" cy="412461"/>
          </a:xfrm>
          <a:prstGeom prst="rect">
            <a:avLst/>
          </a:prstGeom>
          <a:solidFill>
            <a:srgbClr val="4BACC6">
              <a:lumMod val="75000"/>
            </a:srgbClr>
          </a:solidFill>
          <a:ln>
            <a:noFill/>
          </a:ln>
          <a:effectLst>
            <a:outerShdw dist="107763" dir="2700000" algn="ctr" rotWithShape="0">
              <a:srgbClr val="EEECE1">
                <a:alpha val="5000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45720" tIns="44450" rIns="45720" bIns="44450" anchor="ctr" anchorCtr="1"/>
          <a:lstStyle>
            <a:lvl1pPr>
              <a:defRPr>
                <a:solidFill>
                  <a:schemeClr val="tx1"/>
                </a:solidFill>
                <a:latin typeface="Arial" panose="020B0604020202020204" pitchFamily="34" charset="0"/>
                <a:ea typeface="PMingLiU" panose="02020500000000000000" pitchFamily="18" charset="-120"/>
              </a:defRPr>
            </a:lvl1pPr>
            <a:lvl2pPr>
              <a:defRPr>
                <a:solidFill>
                  <a:schemeClr val="tx1"/>
                </a:solidFill>
                <a:latin typeface="Arial" panose="020B0604020202020204" pitchFamily="34" charset="0"/>
                <a:ea typeface="PMingLiU" panose="02020500000000000000" pitchFamily="18" charset="-120"/>
              </a:defRPr>
            </a:lvl2pPr>
            <a:lvl3pPr>
              <a:defRPr>
                <a:solidFill>
                  <a:schemeClr val="tx1"/>
                </a:solidFill>
                <a:latin typeface="Arial" panose="020B0604020202020204" pitchFamily="34" charset="0"/>
                <a:ea typeface="PMingLiU" panose="02020500000000000000" pitchFamily="18" charset="-120"/>
              </a:defRPr>
            </a:lvl3pPr>
            <a:lvl4pPr>
              <a:defRPr>
                <a:solidFill>
                  <a:schemeClr val="tx1"/>
                </a:solidFill>
                <a:latin typeface="Arial" panose="020B0604020202020204" pitchFamily="34" charset="0"/>
                <a:ea typeface="PMingLiU" panose="02020500000000000000" pitchFamily="18" charset="-120"/>
              </a:defRPr>
            </a:lvl4pPr>
            <a:lvl5pPr>
              <a:defRPr>
                <a:solidFill>
                  <a:schemeClr val="tx1"/>
                </a:solidFill>
                <a:latin typeface="Arial" panose="020B060402020202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PMingLiU" panose="02020500000000000000" pitchFamily="18" charset="-12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第一、二学期</a:t>
            </a:r>
            <a:r>
              <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：岗位平台课程</a:t>
            </a:r>
            <a:endParaRPr kumimoji="0" lang="zh-TW"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5" name="AutoShape 15"/>
          <p:cNvSpPr>
            <a:spLocks noChangeArrowheads="1"/>
          </p:cNvSpPr>
          <p:nvPr/>
        </p:nvSpPr>
        <p:spPr bwMode="auto">
          <a:xfrm>
            <a:off x="4005283" y="5781693"/>
            <a:ext cx="5159165" cy="412461"/>
          </a:xfrm>
          <a:prstGeom prst="roundRect">
            <a:avLst>
              <a:gd name="adj" fmla="val 16667"/>
            </a:avLst>
          </a:prstGeom>
          <a:noFill/>
          <a:ln w="19050">
            <a:solidFill>
              <a:srgbClr val="EEECE1">
                <a:lumMod val="50000"/>
              </a:srgbClr>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en-US" sz="16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实施</a:t>
            </a: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“专业大类通用基础课程</a:t>
            </a:r>
            <a:r>
              <a:rPr kumimoji="0" lang="en-US" altLang="zh-CN"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rPr>
              <a:t>学期实训项目”教学</a:t>
            </a:r>
          </a:p>
        </p:txBody>
      </p:sp>
      <p:sp>
        <p:nvSpPr>
          <p:cNvPr id="66" name="AutoShape 16"/>
          <p:cNvSpPr>
            <a:spLocks noChangeArrowheads="1"/>
          </p:cNvSpPr>
          <p:nvPr/>
        </p:nvSpPr>
        <p:spPr bwMode="auto">
          <a:xfrm>
            <a:off x="2372218" y="5781693"/>
            <a:ext cx="1760298" cy="412461"/>
          </a:xfrm>
          <a:prstGeom prst="roundRect">
            <a:avLst>
              <a:gd name="adj" fmla="val 16667"/>
            </a:avLst>
          </a:prstGeom>
          <a:solidFill>
            <a:srgbClr val="1F497D">
              <a:lumMod val="60000"/>
              <a:lumOff val="40000"/>
            </a:srgbClr>
          </a:solidFill>
          <a:ln w="19050">
            <a:solidFill>
              <a:srgbClr val="4BACC6">
                <a:lumMod val="75000"/>
              </a:srgbClr>
            </a:solidFill>
            <a:round/>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强化基础教学</a:t>
            </a:r>
            <a:endParaRPr kumimoji="0" lang="zh-TW"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7" name="AutoShape 17"/>
          <p:cNvSpPr>
            <a:spLocks noChangeArrowheads="1"/>
          </p:cNvSpPr>
          <p:nvPr/>
        </p:nvSpPr>
        <p:spPr bwMode="auto">
          <a:xfrm rot="5400000">
            <a:off x="1840913" y="5569171"/>
            <a:ext cx="535500" cy="518722"/>
          </a:xfrm>
          <a:custGeom>
            <a:avLst/>
            <a:gdLst>
              <a:gd name="T0" fmla="*/ 15429 w 21600"/>
              <a:gd name="T1" fmla="*/ 0 h 21600"/>
              <a:gd name="T2" fmla="*/ 9257 w 21600"/>
              <a:gd name="T3" fmla="*/ 6461 h 21600"/>
              <a:gd name="T4" fmla="*/ 12895 w 21600"/>
              <a:gd name="T5" fmla="*/ 6461 h 21600"/>
              <a:gd name="T6" fmla="*/ 12895 w 21600"/>
              <a:gd name="T7" fmla="*/ 15507 h 21600"/>
              <a:gd name="T8" fmla="*/ 0 w 21600"/>
              <a:gd name="T9" fmla="*/ 15507 h 21600"/>
              <a:gd name="T10" fmla="*/ 0 w 21600"/>
              <a:gd name="T11" fmla="*/ 21600 h 21600"/>
              <a:gd name="T12" fmla="*/ 17962 w 21600"/>
              <a:gd name="T13" fmla="*/ 21600 h 21600"/>
              <a:gd name="T14" fmla="*/ 17962 w 21600"/>
              <a:gd name="T15" fmla="*/ 6461 h 21600"/>
              <a:gd name="T16" fmla="*/ 21600 w 21600"/>
              <a:gd name="T17" fmla="*/ 6461 h 21600"/>
              <a:gd name="T18" fmla="*/ 15429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15429" y="0"/>
                </a:moveTo>
                <a:lnTo>
                  <a:pt x="9257" y="6461"/>
                </a:lnTo>
                <a:lnTo>
                  <a:pt x="12895" y="6461"/>
                </a:lnTo>
                <a:lnTo>
                  <a:pt x="12895" y="15507"/>
                </a:lnTo>
                <a:lnTo>
                  <a:pt x="0" y="15507"/>
                </a:lnTo>
                <a:lnTo>
                  <a:pt x="0" y="21600"/>
                </a:lnTo>
                <a:lnTo>
                  <a:pt x="17962" y="21600"/>
                </a:lnTo>
                <a:lnTo>
                  <a:pt x="17962" y="6461"/>
                </a:lnTo>
                <a:lnTo>
                  <a:pt x="21600" y="6461"/>
                </a:lnTo>
                <a:lnTo>
                  <a:pt x="15429" y="0"/>
                </a:lnTo>
                <a:close/>
              </a:path>
            </a:pathLst>
          </a:custGeom>
          <a:solidFill>
            <a:srgbClr val="4F81BD">
              <a:lumMod val="40000"/>
              <a:lumOff val="6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PMingLiU" panose="02020500000000000000" pitchFamily="18" charset="-120"/>
            </a:endParaRPr>
          </a:p>
        </p:txBody>
      </p:sp>
      <p:sp>
        <p:nvSpPr>
          <p:cNvPr id="76" name="矩形 75"/>
          <p:cNvSpPr/>
          <p:nvPr/>
        </p:nvSpPr>
        <p:spPr>
          <a:xfrm>
            <a:off x="988947" y="1732207"/>
            <a:ext cx="10508782" cy="458908"/>
          </a:xfrm>
          <a:prstGeom prst="rect">
            <a:avLst/>
          </a:prstGeom>
          <a:solidFill>
            <a:srgbClr val="F3F6FB"/>
          </a:solidFill>
          <a:ln w="3175">
            <a:noFill/>
            <a:miter lim="800000"/>
          </a:ln>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基于岗位能力要求，课程体系的学年规划可结合</a:t>
            </a:r>
            <a:r>
              <a:rPr lang="zh-CN" altLang="zh-CN" sz="1800" dirty="0">
                <a:latin typeface="微软雅黑" panose="020B0503020204020204" pitchFamily="34" charset="-122"/>
                <a:ea typeface="微软雅黑" panose="020B0503020204020204" pitchFamily="34" charset="-122"/>
              </a:rPr>
              <a:t>“大专业类进、小专门化出”的人才培养应对策略</a:t>
            </a:r>
            <a:r>
              <a:rPr lang="zh-CN" altLang="en-US" sz="1800" dirty="0">
                <a:latin typeface="微软雅黑" panose="020B0503020204020204" pitchFamily="34" charset="-122"/>
                <a:ea typeface="微软雅黑" panose="020B0503020204020204" pitchFamily="34" charset="-122"/>
              </a:rPr>
              <a:t>。</a:t>
            </a:r>
          </a:p>
        </p:txBody>
      </p:sp>
      <p:sp>
        <p:nvSpPr>
          <p:cNvPr id="77" name="矩形 76"/>
          <p:cNvSpPr/>
          <p:nvPr/>
        </p:nvSpPr>
        <p:spPr>
          <a:xfrm>
            <a:off x="-233632" y="611920"/>
            <a:ext cx="4362402" cy="507831"/>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课程体系的学年规划</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79" name="文本框 1"/>
          <p:cNvSpPr txBox="1"/>
          <p:nvPr/>
        </p:nvSpPr>
        <p:spPr>
          <a:xfrm>
            <a:off x="9595501" y="4987296"/>
            <a:ext cx="461665" cy="1440000"/>
          </a:xfrm>
          <a:prstGeom prst="rect">
            <a:avLst/>
          </a:prstGeom>
          <a:solidFill>
            <a:srgbClr val="296D7F"/>
          </a:solid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大专业类进</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0" name="文本框 28"/>
          <p:cNvSpPr txBox="1"/>
          <p:nvPr/>
        </p:nvSpPr>
        <p:spPr>
          <a:xfrm>
            <a:off x="9595501" y="2957731"/>
            <a:ext cx="461665" cy="1440000"/>
          </a:xfrm>
          <a:prstGeom prst="rect">
            <a:avLst/>
          </a:prstGeom>
          <a:solidFill>
            <a:srgbClr val="296D7F"/>
          </a:solidFill>
        </p:spPr>
        <p:txBody>
          <a:bodyPr vert="eaVert" wrap="square" rtlCol="0">
            <a:spAutoFit/>
          </a:bodyPr>
          <a:lstStyle>
            <a:defPPr>
              <a:defRPr lang="zh-CN"/>
            </a:defPPr>
            <a:lvl1pPr>
              <a:defRPr sz="18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小专门化出</a:t>
            </a:r>
          </a:p>
        </p:txBody>
      </p:sp>
      <p:sp>
        <p:nvSpPr>
          <p:cNvPr id="81" name="上箭头 80"/>
          <p:cNvSpPr/>
          <p:nvPr/>
        </p:nvSpPr>
        <p:spPr>
          <a:xfrm>
            <a:off x="9629224" y="4451643"/>
            <a:ext cx="346248" cy="438149"/>
          </a:xfrm>
          <a:prstGeom prst="upArrow">
            <a:avLst/>
          </a:prstGeom>
          <a:solidFill>
            <a:srgbClr val="A9C1D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PMingLiU" panose="02020500000000000000" pitchFamily="18" charset="-120"/>
            </a:endParaRPr>
          </a:p>
        </p:txBody>
      </p:sp>
    </p:spTree>
    <p:extLst>
      <p:ext uri="{BB962C8B-B14F-4D97-AF65-F5344CB8AC3E}">
        <p14:creationId xmlns:p14="http://schemas.microsoft.com/office/powerpoint/2010/main" val="3512063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201860" y="1208929"/>
            <a:ext cx="2613546" cy="584759"/>
          </a:xfrm>
          <a:prstGeom prst="rect">
            <a:avLst/>
          </a:prstGeom>
          <a:noFill/>
        </p:spPr>
        <p:txBody>
          <a:bodyPr wrap="square" lIns="91427" tIns="45712" rIns="91427" bIns="45712" rtlCol="0">
            <a:spAutoFit/>
          </a:bodyPr>
          <a:lstStyle/>
          <a:p>
            <a:pPr defTabSz="914274"/>
            <a:r>
              <a:rPr lang="zh-CN" altLang="en-US" sz="3200" dirty="0" smtClean="0">
                <a:solidFill>
                  <a:prstClr val="white"/>
                </a:solidFill>
                <a:latin typeface="微软雅黑" panose="020B0503020204020204" pitchFamily="34" charset="-122"/>
                <a:ea typeface="微软雅黑" panose="020B0503020204020204" pitchFamily="34" charset="-122"/>
              </a:rPr>
              <a:t>目 录</a:t>
            </a:r>
            <a:endParaRPr lang="zh-CN" altLang="en-US" sz="3200"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402741" y="2343821"/>
            <a:ext cx="7334730" cy="1998782"/>
            <a:chOff x="3931212" y="2764764"/>
            <a:chExt cx="7334730" cy="1998782"/>
          </a:xfrm>
        </p:grpSpPr>
        <p:sp>
          <p:nvSpPr>
            <p:cNvPr id="15" name="文本框 32"/>
            <p:cNvSpPr txBox="1"/>
            <p:nvPr/>
          </p:nvSpPr>
          <p:spPr>
            <a:xfrm>
              <a:off x="4701411" y="4213513"/>
              <a:ext cx="6564531"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建设内容举措</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3934927" y="4213513"/>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19" name="文本框 32"/>
            <p:cNvSpPr txBox="1"/>
            <p:nvPr/>
          </p:nvSpPr>
          <p:spPr>
            <a:xfrm>
              <a:off x="4730331" y="3490845"/>
              <a:ext cx="5995820"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建设思路目标</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3931212" y="349084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4745578" y="2795541"/>
              <a:ext cx="4145730"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建设背景基础</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3934927" y="2764764"/>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grpSp>
        <p:nvGrpSpPr>
          <p:cNvPr id="6" name="组合 5"/>
          <p:cNvGrpSpPr/>
          <p:nvPr/>
        </p:nvGrpSpPr>
        <p:grpSpPr>
          <a:xfrm>
            <a:off x="2457069" y="4499084"/>
            <a:ext cx="5683636" cy="550034"/>
            <a:chOff x="2457069" y="4499084"/>
            <a:chExt cx="5683636" cy="550034"/>
          </a:xfrm>
        </p:grpSpPr>
        <p:sp>
          <p:nvSpPr>
            <p:cNvPr id="12" name="文本框 32"/>
            <p:cNvSpPr txBox="1"/>
            <p:nvPr/>
          </p:nvSpPr>
          <p:spPr>
            <a:xfrm>
              <a:off x="3217107" y="4499084"/>
              <a:ext cx="4923598" cy="550033"/>
            </a:xfrm>
            <a:prstGeom prst="rect">
              <a:avLst/>
            </a:prstGeom>
            <a:noFill/>
          </p:spPr>
          <p:txBody>
            <a:bodyPr wrap="square" lIns="117994" tIns="58997" rIns="117994" bIns="58997" rtlCol="0">
              <a:spAutoFit/>
            </a:bodyPr>
            <a:lstStyle>
              <a:defPPr>
                <a:defRPr lang="zh-CN"/>
              </a:defPPr>
              <a:lvl1pPr defTabSz="914274">
                <a:defRPr sz="2800" b="1">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defRPr>
              </a:lvl1pPr>
            </a:lstStyle>
            <a:p>
              <a:r>
                <a:rPr lang="zh-CN" altLang="en-US" dirty="0"/>
                <a:t>建设进度保障</a:t>
              </a:r>
            </a:p>
          </p:txBody>
        </p:sp>
        <p:sp>
          <p:nvSpPr>
            <p:cNvPr id="13" name="文本框 34"/>
            <p:cNvSpPr txBox="1"/>
            <p:nvPr/>
          </p:nvSpPr>
          <p:spPr>
            <a:xfrm>
              <a:off x="2457069" y="449908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grpSp>
      <p:grpSp>
        <p:nvGrpSpPr>
          <p:cNvPr id="17" name="组合 16"/>
          <p:cNvGrpSpPr/>
          <p:nvPr/>
        </p:nvGrpSpPr>
        <p:grpSpPr>
          <a:xfrm>
            <a:off x="2448154" y="5201518"/>
            <a:ext cx="5683636" cy="550034"/>
            <a:chOff x="2457069" y="4499084"/>
            <a:chExt cx="5683636" cy="550034"/>
          </a:xfrm>
        </p:grpSpPr>
        <p:sp>
          <p:nvSpPr>
            <p:cNvPr id="18" name="文本框 32"/>
            <p:cNvSpPr txBox="1"/>
            <p:nvPr/>
          </p:nvSpPr>
          <p:spPr>
            <a:xfrm>
              <a:off x="3217107" y="4499084"/>
              <a:ext cx="4923598" cy="550033"/>
            </a:xfrm>
            <a:prstGeom prst="rect">
              <a:avLst/>
            </a:prstGeom>
            <a:noFill/>
          </p:spPr>
          <p:txBody>
            <a:bodyPr wrap="square" lIns="117994" tIns="58997" rIns="117994" bIns="58997" rtlCol="0">
              <a:spAutoFit/>
            </a:bodyPr>
            <a:lstStyle>
              <a:defPPr>
                <a:defRPr lang="zh-CN"/>
              </a:defPPr>
              <a:lvl1pPr defTabSz="914274">
                <a:defRPr sz="2800" b="1">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defRPr>
              </a:lvl1pPr>
            </a:lstStyle>
            <a:p>
              <a:r>
                <a:rPr lang="zh-CN" altLang="en-US" dirty="0" smtClean="0"/>
                <a:t>项目合作案例</a:t>
              </a:r>
              <a:endParaRPr lang="zh-CN" altLang="en-US" dirty="0"/>
            </a:p>
          </p:txBody>
        </p:sp>
        <p:sp>
          <p:nvSpPr>
            <p:cNvPr id="23" name="文本框 34"/>
            <p:cNvSpPr txBox="1"/>
            <p:nvPr/>
          </p:nvSpPr>
          <p:spPr>
            <a:xfrm>
              <a:off x="2457069" y="449908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gr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18</a:t>
            </a:r>
            <a:endParaRPr lang="zh-CN" altLang="en-US" sz="1600" b="1" dirty="0">
              <a:solidFill>
                <a:prstClr val="white"/>
              </a:solidFill>
            </a:endParaRPr>
          </a:p>
        </p:txBody>
      </p:sp>
      <p:cxnSp>
        <p:nvCxnSpPr>
          <p:cNvPr id="32" name="直接连接符 31"/>
          <p:cNvCxnSpPr/>
          <p:nvPr/>
        </p:nvCxnSpPr>
        <p:spPr>
          <a:xfrm>
            <a:off x="1768416" y="404813"/>
            <a:ext cx="9684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1063259" y="3082365"/>
            <a:ext cx="2052739" cy="901906"/>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5" name="圆角矩形 34"/>
          <p:cNvSpPr/>
          <p:nvPr/>
        </p:nvSpPr>
        <p:spPr>
          <a:xfrm>
            <a:off x="3376144" y="3082365"/>
            <a:ext cx="2052739" cy="901906"/>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6" name="圆角矩形 35"/>
          <p:cNvSpPr/>
          <p:nvPr/>
        </p:nvSpPr>
        <p:spPr>
          <a:xfrm>
            <a:off x="5676766" y="3082365"/>
            <a:ext cx="2052739" cy="901906"/>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7" name="圆角矩形 36"/>
          <p:cNvSpPr/>
          <p:nvPr/>
        </p:nvSpPr>
        <p:spPr>
          <a:xfrm>
            <a:off x="7996963" y="3082365"/>
            <a:ext cx="2052739" cy="901906"/>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8" name="椭圆 37"/>
          <p:cNvSpPr/>
          <p:nvPr/>
        </p:nvSpPr>
        <p:spPr>
          <a:xfrm>
            <a:off x="2479209" y="4163197"/>
            <a:ext cx="6300926" cy="478668"/>
          </a:xfrm>
          <a:prstGeom prst="ellipse">
            <a:avLst/>
          </a:prstGeom>
          <a:noFill/>
          <a:ln w="12700" cap="flat" cmpd="sng" algn="ctr">
            <a:solidFill>
              <a:srgbClr val="0070C0"/>
            </a:solidFill>
            <a:prstDash val="solid"/>
            <a:miter lim="800000"/>
          </a:ln>
          <a:effectLst/>
        </p:spPr>
        <p:txBody>
          <a:bodyPr rtlCol="0" anchor="ctr"/>
          <a:lstStyle/>
          <a:p>
            <a:pPr algn="ctr" defTabSz="713232">
              <a:defRPr/>
            </a:pPr>
            <a:endParaRPr lang="zh-CN" altLang="en-US" sz="900" kern="0">
              <a:latin typeface="微软雅黑" panose="020B0503020204020204" pitchFamily="34" charset="-122"/>
              <a:ea typeface="微软雅黑" panose="020B0503020204020204" pitchFamily="34" charset="-122"/>
            </a:endParaRPr>
          </a:p>
        </p:txBody>
      </p:sp>
      <p:sp>
        <p:nvSpPr>
          <p:cNvPr id="39" name="矩形 38"/>
          <p:cNvSpPr/>
          <p:nvPr/>
        </p:nvSpPr>
        <p:spPr>
          <a:xfrm>
            <a:off x="2583532" y="2381004"/>
            <a:ext cx="6053658" cy="278567"/>
          </a:xfrm>
          <a:prstGeom prst="rect">
            <a:avLst/>
          </a:prstGeom>
          <a:noFill/>
          <a:ln w="12700" cap="flat" cmpd="sng" algn="ctr">
            <a:solidFill>
              <a:srgbClr val="0070C0"/>
            </a:solidFill>
            <a:prstDash val="solid"/>
            <a:miter lim="800000"/>
          </a:ln>
          <a:effectLst/>
        </p:spPr>
        <p:txBody>
          <a:bodyPr rtlCol="0" anchor="ctr"/>
          <a:lstStyle/>
          <a:p>
            <a:pPr algn="ctr" defTabSz="713232">
              <a:defRPr/>
            </a:pPr>
            <a:r>
              <a:rPr lang="zh-CN" altLang="en-US" sz="1400" kern="0" dirty="0">
                <a:latin typeface="微软雅黑" panose="020B0503020204020204" pitchFamily="34" charset="-122"/>
                <a:ea typeface="微软雅黑" panose="020B0503020204020204" pitchFamily="34" charset="-122"/>
              </a:rPr>
              <a:t>打造职教垂直专业领域智慧课堂云平台</a:t>
            </a:r>
            <a:endParaRPr lang="en-US" altLang="zh-CN" sz="1400" kern="0" dirty="0">
              <a:latin typeface="微软雅黑" panose="020B0503020204020204" pitchFamily="34" charset="-122"/>
              <a:ea typeface="微软雅黑" panose="020B0503020204020204" pitchFamily="34" charset="-122"/>
            </a:endParaRPr>
          </a:p>
        </p:txBody>
      </p:sp>
      <p:sp>
        <p:nvSpPr>
          <p:cNvPr id="40" name="矩形 39"/>
          <p:cNvSpPr/>
          <p:nvPr/>
        </p:nvSpPr>
        <p:spPr>
          <a:xfrm>
            <a:off x="3035817" y="4266248"/>
            <a:ext cx="5171449" cy="276999"/>
          </a:xfrm>
          <a:prstGeom prst="rect">
            <a:avLst/>
          </a:prstGeom>
        </p:spPr>
        <p:txBody>
          <a:bodyPr wrap="square">
            <a:spAutoFit/>
          </a:bodyPr>
          <a:lstStyle/>
          <a:p>
            <a:pPr algn="ctr" defTabSz="713232">
              <a:defRPr/>
            </a:pPr>
            <a:r>
              <a:rPr lang="zh-CN" altLang="en-US" sz="1200" b="1" kern="0" dirty="0">
                <a:latin typeface="微软雅黑" panose="020B0503020204020204" pitchFamily="34" charset="-122"/>
                <a:ea typeface="微软雅黑" panose="020B0503020204020204" pitchFamily="34" charset="-122"/>
              </a:rPr>
              <a:t>云计算、物联网、大数据、人工智能等新一代信息技术支撑</a:t>
            </a:r>
            <a:endParaRPr lang="en-US" altLang="zh-CN" sz="1200" b="1" kern="0" dirty="0">
              <a:latin typeface="微软雅黑" panose="020B0503020204020204" pitchFamily="34" charset="-122"/>
              <a:ea typeface="微软雅黑" panose="020B0503020204020204" pitchFamily="34" charset="-122"/>
            </a:endParaRPr>
          </a:p>
        </p:txBody>
      </p:sp>
      <p:sp>
        <p:nvSpPr>
          <p:cNvPr id="51" name="矩形 50"/>
          <p:cNvSpPr/>
          <p:nvPr/>
        </p:nvSpPr>
        <p:spPr>
          <a:xfrm>
            <a:off x="5575513" y="3168192"/>
            <a:ext cx="2224571" cy="707886"/>
          </a:xfrm>
          <a:prstGeom prst="rect">
            <a:avLst/>
          </a:prstGeom>
        </p:spPr>
        <p:txBody>
          <a:bodyPr wrap="square">
            <a:spAutoFit/>
          </a:bodyPr>
          <a:lstStyle/>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多维互动的教学平台</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贯通“课前</a:t>
            </a:r>
            <a:r>
              <a:rPr lang="en-US" altLang="zh-CN" sz="1000" b="1" kern="0" dirty="0">
                <a:solidFill>
                  <a:schemeClr val="bg1"/>
                </a:solidFill>
                <a:latin typeface="微软雅黑" panose="020B0503020204020204" pitchFamily="34" charset="-122"/>
                <a:ea typeface="微软雅黑" panose="020B0503020204020204" pitchFamily="34" charset="-122"/>
              </a:rPr>
              <a:t>-</a:t>
            </a:r>
            <a:r>
              <a:rPr lang="zh-CN" altLang="en-US" sz="1000" b="1" kern="0" dirty="0">
                <a:solidFill>
                  <a:schemeClr val="bg1"/>
                </a:solidFill>
                <a:latin typeface="微软雅黑" panose="020B0503020204020204" pitchFamily="34" charset="-122"/>
                <a:ea typeface="微软雅黑" panose="020B0503020204020204" pitchFamily="34" charset="-122"/>
              </a:rPr>
              <a:t>课堂</a:t>
            </a:r>
            <a:r>
              <a:rPr lang="en-US" altLang="zh-CN" sz="1000" b="1" kern="0" dirty="0">
                <a:solidFill>
                  <a:schemeClr val="bg1"/>
                </a:solidFill>
                <a:latin typeface="微软雅黑" panose="020B0503020204020204" pitchFamily="34" charset="-122"/>
                <a:ea typeface="微软雅黑" panose="020B0503020204020204" pitchFamily="34" charset="-122"/>
              </a:rPr>
              <a:t>-</a:t>
            </a:r>
            <a:r>
              <a:rPr lang="zh-CN" altLang="en-US" sz="1000" b="1" kern="0" dirty="0">
                <a:solidFill>
                  <a:schemeClr val="bg1"/>
                </a:solidFill>
                <a:latin typeface="微软雅黑" panose="020B0503020204020204" pitchFamily="34" charset="-122"/>
                <a:ea typeface="微软雅黑" panose="020B0503020204020204" pitchFamily="34" charset="-122"/>
              </a:rPr>
              <a:t>课后”全过程，支持教师教与学生学的个性化服务</a:t>
            </a:r>
            <a:endParaRPr lang="zh-CN" altLang="en-US" sz="1000" kern="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7980187" y="3168192"/>
            <a:ext cx="2070996" cy="707886"/>
          </a:xfrm>
          <a:prstGeom prst="rect">
            <a:avLst/>
          </a:prstGeom>
        </p:spPr>
        <p:txBody>
          <a:bodyPr wrap="square">
            <a:spAutoFit/>
          </a:bodyPr>
          <a:lstStyle/>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丰富海量的数字资源</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多专业多形式互动教学资源，促进了师生互动、生生互动水平</a:t>
            </a:r>
          </a:p>
        </p:txBody>
      </p:sp>
      <p:sp>
        <p:nvSpPr>
          <p:cNvPr id="53" name="矩形 52"/>
          <p:cNvSpPr/>
          <p:nvPr/>
        </p:nvSpPr>
        <p:spPr>
          <a:xfrm>
            <a:off x="3420137" y="3168192"/>
            <a:ext cx="2023432" cy="707886"/>
          </a:xfrm>
          <a:prstGeom prst="rect">
            <a:avLst/>
          </a:prstGeom>
        </p:spPr>
        <p:txBody>
          <a:bodyPr wrap="square">
            <a:spAutoFit/>
          </a:bodyPr>
          <a:lstStyle/>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智能高效的管理平台</a:t>
            </a:r>
          </a:p>
          <a:p>
            <a:pPr algn="ctr" defTabSz="713232">
              <a:defRPr/>
            </a:pP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采用人脸识别技术，实现智能高效的“课堂人脸点名”考勤管理</a:t>
            </a:r>
            <a:endParaRPr lang="zh-CN" altLang="en-US" sz="1000" kern="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1221536" y="3168192"/>
            <a:ext cx="1735633" cy="707886"/>
          </a:xfrm>
          <a:prstGeom prst="rect">
            <a:avLst/>
          </a:prstGeom>
        </p:spPr>
        <p:txBody>
          <a:bodyPr wrap="square">
            <a:spAutoFit/>
          </a:bodyPr>
          <a:lstStyle/>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全面感知的物理环境</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000" b="1" kern="0" dirty="0">
                <a:solidFill>
                  <a:schemeClr val="bg1"/>
                </a:solidFill>
                <a:latin typeface="微软雅黑" panose="020B0503020204020204" pitchFamily="34" charset="-122"/>
                <a:ea typeface="微软雅黑" panose="020B0503020204020204" pitchFamily="34" charset="-122"/>
              </a:rPr>
              <a:t>随时随地感知、捕获和传递有关人、设备、资源的信息</a:t>
            </a:r>
            <a:endParaRPr lang="zh-CN" altLang="en-US" sz="1000" kern="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2978694" y="4775190"/>
            <a:ext cx="4576896" cy="646331"/>
          </a:xfrm>
          <a:prstGeom prst="rect">
            <a:avLst/>
          </a:prstGeom>
        </p:spPr>
        <p:txBody>
          <a:bodyPr wrap="square">
            <a:spAutoFit/>
          </a:bodyPr>
          <a:lstStyle/>
          <a:p>
            <a:pPr marL="222885" indent="-222885" defTabSz="713232">
              <a:buFont typeface="Wingdings" pitchFamily="2" charset="2"/>
              <a:buChar char="ü"/>
              <a:defRPr/>
            </a:pPr>
            <a:r>
              <a:rPr lang="en-US" altLang="zh-CN" sz="1200" b="1" kern="0" dirty="0">
                <a:solidFill>
                  <a:srgbClr val="0070C0"/>
                </a:solidFill>
                <a:latin typeface="微软雅黑" panose="020B0503020204020204" pitchFamily="34" charset="-122"/>
                <a:ea typeface="微软雅黑" panose="020B0503020204020204" pitchFamily="34" charset="-122"/>
              </a:rPr>
              <a:t>2G</a:t>
            </a:r>
            <a:r>
              <a:rPr lang="zh-CN" altLang="en-US" sz="1200" b="1" kern="0" dirty="0">
                <a:solidFill>
                  <a:srgbClr val="0070C0"/>
                </a:solidFill>
                <a:latin typeface="微软雅黑" panose="020B0503020204020204" pitchFamily="34" charset="-122"/>
                <a:ea typeface="微软雅黑" panose="020B0503020204020204" pitchFamily="34" charset="-122"/>
              </a:rPr>
              <a:t>模式</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为教育信息化提供优质的教育资源（区域</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政府）</a:t>
            </a:r>
            <a:endParaRPr lang="en-US" altLang="zh-CN" sz="1200" kern="0" dirty="0">
              <a:latin typeface="微软雅黑" panose="020B0503020204020204" pitchFamily="34" charset="-122"/>
              <a:ea typeface="微软雅黑" panose="020B0503020204020204" pitchFamily="34" charset="-122"/>
            </a:endParaRPr>
          </a:p>
          <a:p>
            <a:pPr marL="222885" indent="-222885" defTabSz="713232">
              <a:buFont typeface="Wingdings" pitchFamily="2" charset="2"/>
              <a:buChar char="ü"/>
              <a:defRPr/>
            </a:pPr>
            <a:r>
              <a:rPr lang="en-US" altLang="zh-CN" sz="1200" b="1" kern="0" dirty="0">
                <a:solidFill>
                  <a:srgbClr val="0070C0"/>
                </a:solidFill>
                <a:latin typeface="微软雅黑" panose="020B0503020204020204" pitchFamily="34" charset="-122"/>
                <a:ea typeface="微软雅黑" panose="020B0503020204020204" pitchFamily="34" charset="-122"/>
              </a:rPr>
              <a:t>2B</a:t>
            </a:r>
            <a:r>
              <a:rPr lang="zh-CN" altLang="en-US" sz="1200" b="1" kern="0" dirty="0">
                <a:solidFill>
                  <a:srgbClr val="0070C0"/>
                </a:solidFill>
                <a:latin typeface="微软雅黑" panose="020B0503020204020204" pitchFamily="34" charset="-122"/>
                <a:ea typeface="微软雅黑" panose="020B0503020204020204" pitchFamily="34" charset="-122"/>
              </a:rPr>
              <a:t>模式</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为学校、各大运营商提供优质的教育资源</a:t>
            </a:r>
            <a:endParaRPr lang="en-US" altLang="zh-CN" sz="1200" kern="0" dirty="0">
              <a:latin typeface="微软雅黑" panose="020B0503020204020204" pitchFamily="34" charset="-122"/>
              <a:ea typeface="微软雅黑" panose="020B0503020204020204" pitchFamily="34" charset="-122"/>
            </a:endParaRPr>
          </a:p>
          <a:p>
            <a:pPr marL="222885" indent="-222885" defTabSz="713232">
              <a:buFont typeface="Wingdings" pitchFamily="2" charset="2"/>
              <a:buChar char="ü"/>
              <a:defRPr/>
            </a:pPr>
            <a:r>
              <a:rPr lang="en-US" altLang="zh-CN" sz="1200" b="1" kern="0" dirty="0">
                <a:solidFill>
                  <a:srgbClr val="0070C0"/>
                </a:solidFill>
                <a:latin typeface="微软雅黑" panose="020B0503020204020204" pitchFamily="34" charset="-122"/>
                <a:ea typeface="微软雅黑" panose="020B0503020204020204" pitchFamily="34" charset="-122"/>
              </a:rPr>
              <a:t>2C</a:t>
            </a:r>
            <a:r>
              <a:rPr lang="zh-CN" altLang="en-US" sz="1200" b="1" kern="0" dirty="0">
                <a:solidFill>
                  <a:srgbClr val="0070C0"/>
                </a:solidFill>
                <a:latin typeface="微软雅黑" panose="020B0503020204020204" pitchFamily="34" charset="-122"/>
                <a:ea typeface="微软雅黑" panose="020B0503020204020204" pitchFamily="34" charset="-122"/>
              </a:rPr>
              <a:t>模式</a:t>
            </a: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通过学校等直接为</a:t>
            </a:r>
            <a:r>
              <a:rPr lang="en-US" altLang="zh-CN" sz="1200" kern="0" dirty="0">
                <a:latin typeface="微软雅黑" panose="020B0503020204020204" pitchFamily="34" charset="-122"/>
                <a:ea typeface="微软雅黑" panose="020B0503020204020204" pitchFamily="34" charset="-122"/>
              </a:rPr>
              <a:t>C</a:t>
            </a:r>
            <a:r>
              <a:rPr lang="zh-CN" altLang="en-US" sz="1200" kern="0" dirty="0">
                <a:latin typeface="微软雅黑" panose="020B0503020204020204" pitchFamily="34" charset="-122"/>
                <a:ea typeface="微软雅黑" panose="020B0503020204020204" pitchFamily="34" charset="-122"/>
              </a:rPr>
              <a:t>端提供教育资源服务</a:t>
            </a:r>
          </a:p>
        </p:txBody>
      </p:sp>
      <p:grpSp>
        <p:nvGrpSpPr>
          <p:cNvPr id="56" name="组合 55"/>
          <p:cNvGrpSpPr/>
          <p:nvPr/>
        </p:nvGrpSpPr>
        <p:grpSpPr>
          <a:xfrm>
            <a:off x="3108002" y="3204975"/>
            <a:ext cx="248018" cy="138219"/>
            <a:chOff x="3270213" y="3952847"/>
            <a:chExt cx="839363" cy="458138"/>
          </a:xfrm>
        </p:grpSpPr>
        <p:cxnSp>
          <p:nvCxnSpPr>
            <p:cNvPr id="68" name="直接连接符 67"/>
            <p:cNvCxnSpPr/>
            <p:nvPr/>
          </p:nvCxnSpPr>
          <p:spPr>
            <a:xfrm>
              <a:off x="3270213" y="4170089"/>
              <a:ext cx="839363" cy="0"/>
            </a:xfrm>
            <a:prstGeom prst="line">
              <a:avLst/>
            </a:prstGeom>
            <a:noFill/>
            <a:ln w="50800" cap="flat" cmpd="sng" algn="ctr">
              <a:solidFill>
                <a:sysClr val="window" lastClr="FFFFFF">
                  <a:lumMod val="50000"/>
                </a:sysClr>
              </a:solidFill>
              <a:prstDash val="solid"/>
              <a:miter lim="800000"/>
            </a:ln>
            <a:effectLst/>
          </p:spPr>
        </p:cxnSp>
        <p:cxnSp>
          <p:nvCxnSpPr>
            <p:cNvPr id="69" name="直接连接符 68"/>
            <p:cNvCxnSpPr/>
            <p:nvPr/>
          </p:nvCxnSpPr>
          <p:spPr>
            <a:xfrm>
              <a:off x="3689895" y="3952847"/>
              <a:ext cx="0" cy="458138"/>
            </a:xfrm>
            <a:prstGeom prst="line">
              <a:avLst/>
            </a:prstGeom>
            <a:noFill/>
            <a:ln w="50800" cap="flat" cmpd="sng" algn="ctr">
              <a:solidFill>
                <a:sysClr val="window" lastClr="FFFFFF">
                  <a:lumMod val="50000"/>
                </a:sysClr>
              </a:solidFill>
              <a:prstDash val="solid"/>
              <a:miter lim="800000"/>
            </a:ln>
            <a:effectLst/>
          </p:spPr>
        </p:cxnSp>
      </p:grpSp>
      <p:grpSp>
        <p:nvGrpSpPr>
          <p:cNvPr id="57" name="组合 56"/>
          <p:cNvGrpSpPr/>
          <p:nvPr/>
        </p:nvGrpSpPr>
        <p:grpSpPr>
          <a:xfrm>
            <a:off x="5416815" y="3204975"/>
            <a:ext cx="248018" cy="138219"/>
            <a:chOff x="3270213" y="3952847"/>
            <a:chExt cx="839363" cy="458138"/>
          </a:xfrm>
        </p:grpSpPr>
        <p:cxnSp>
          <p:nvCxnSpPr>
            <p:cNvPr id="66" name="直接连接符 65"/>
            <p:cNvCxnSpPr/>
            <p:nvPr/>
          </p:nvCxnSpPr>
          <p:spPr>
            <a:xfrm>
              <a:off x="3270213" y="4170089"/>
              <a:ext cx="839363" cy="0"/>
            </a:xfrm>
            <a:prstGeom prst="line">
              <a:avLst/>
            </a:prstGeom>
            <a:noFill/>
            <a:ln w="50800" cap="flat" cmpd="sng" algn="ctr">
              <a:solidFill>
                <a:sysClr val="window" lastClr="FFFFFF">
                  <a:lumMod val="50000"/>
                </a:sysClr>
              </a:solidFill>
              <a:prstDash val="solid"/>
              <a:miter lim="800000"/>
            </a:ln>
            <a:effectLst/>
          </p:spPr>
        </p:cxnSp>
        <p:cxnSp>
          <p:nvCxnSpPr>
            <p:cNvPr id="67" name="直接连接符 66"/>
            <p:cNvCxnSpPr/>
            <p:nvPr/>
          </p:nvCxnSpPr>
          <p:spPr>
            <a:xfrm>
              <a:off x="3689895" y="3952847"/>
              <a:ext cx="0" cy="458138"/>
            </a:xfrm>
            <a:prstGeom prst="line">
              <a:avLst/>
            </a:prstGeom>
            <a:noFill/>
            <a:ln w="50800" cap="flat" cmpd="sng" algn="ctr">
              <a:solidFill>
                <a:sysClr val="window" lastClr="FFFFFF">
                  <a:lumMod val="50000"/>
                </a:sysClr>
              </a:solidFill>
              <a:prstDash val="solid"/>
              <a:miter lim="800000"/>
            </a:ln>
            <a:effectLst/>
          </p:spPr>
        </p:cxnSp>
      </p:grpSp>
      <p:grpSp>
        <p:nvGrpSpPr>
          <p:cNvPr id="58" name="组合 57"/>
          <p:cNvGrpSpPr/>
          <p:nvPr/>
        </p:nvGrpSpPr>
        <p:grpSpPr>
          <a:xfrm>
            <a:off x="7725819" y="3204975"/>
            <a:ext cx="248018" cy="138219"/>
            <a:chOff x="3270213" y="3952847"/>
            <a:chExt cx="839363" cy="458138"/>
          </a:xfrm>
        </p:grpSpPr>
        <p:cxnSp>
          <p:nvCxnSpPr>
            <p:cNvPr id="64" name="直接连接符 63"/>
            <p:cNvCxnSpPr/>
            <p:nvPr/>
          </p:nvCxnSpPr>
          <p:spPr>
            <a:xfrm>
              <a:off x="3270213" y="4170089"/>
              <a:ext cx="839363" cy="0"/>
            </a:xfrm>
            <a:prstGeom prst="line">
              <a:avLst/>
            </a:prstGeom>
            <a:noFill/>
            <a:ln w="50800" cap="flat" cmpd="sng" algn="ctr">
              <a:solidFill>
                <a:sysClr val="window" lastClr="FFFFFF">
                  <a:lumMod val="50000"/>
                </a:sysClr>
              </a:solidFill>
              <a:prstDash val="solid"/>
              <a:miter lim="800000"/>
            </a:ln>
            <a:effectLst/>
          </p:spPr>
        </p:cxnSp>
        <p:cxnSp>
          <p:nvCxnSpPr>
            <p:cNvPr id="65" name="直接连接符 64"/>
            <p:cNvCxnSpPr/>
            <p:nvPr/>
          </p:nvCxnSpPr>
          <p:spPr>
            <a:xfrm>
              <a:off x="3689895" y="3952847"/>
              <a:ext cx="0" cy="458138"/>
            </a:xfrm>
            <a:prstGeom prst="line">
              <a:avLst/>
            </a:prstGeom>
            <a:noFill/>
            <a:ln w="50800" cap="flat" cmpd="sng" algn="ctr">
              <a:solidFill>
                <a:sysClr val="window" lastClr="FFFFFF">
                  <a:lumMod val="50000"/>
                </a:sysClr>
              </a:solidFill>
              <a:prstDash val="solid"/>
              <a:miter lim="800000"/>
            </a:ln>
            <a:effectLst/>
          </p:spPr>
        </p:cxnSp>
      </p:grpSp>
      <p:sp>
        <p:nvSpPr>
          <p:cNvPr id="59" name="矩形 58"/>
          <p:cNvSpPr/>
          <p:nvPr/>
        </p:nvSpPr>
        <p:spPr>
          <a:xfrm>
            <a:off x="2561200" y="1965507"/>
            <a:ext cx="6023458" cy="415498"/>
          </a:xfrm>
          <a:prstGeom prst="rect">
            <a:avLst/>
          </a:prstGeom>
        </p:spPr>
        <p:txBody>
          <a:bodyPr wrap="square">
            <a:spAutoFit/>
          </a:bodyPr>
          <a:lstStyle/>
          <a:p>
            <a:pPr algn="ctr" defTabSz="713232">
              <a:lnSpc>
                <a:spcPct val="150000"/>
              </a:lnSpc>
              <a:defRPr/>
            </a:pPr>
            <a:r>
              <a:rPr lang="zh-CN" altLang="en-US" sz="1400" kern="0" dirty="0">
                <a:latin typeface="微软雅黑" panose="020B0503020204020204" pitchFamily="34" charset="-122"/>
                <a:ea typeface="微软雅黑" panose="020B0503020204020204" pitchFamily="34" charset="-122"/>
              </a:rPr>
              <a:t>课堂教学环境重构、教学模式变革、教学流程再造、教学质量效果提升</a:t>
            </a:r>
          </a:p>
        </p:txBody>
      </p:sp>
      <p:sp>
        <p:nvSpPr>
          <p:cNvPr id="60" name="上箭头 59"/>
          <p:cNvSpPr/>
          <p:nvPr/>
        </p:nvSpPr>
        <p:spPr>
          <a:xfrm>
            <a:off x="5488976" y="2772045"/>
            <a:ext cx="351248" cy="174366"/>
          </a:xfrm>
          <a:prstGeom prst="upArrow">
            <a:avLst/>
          </a:prstGeom>
          <a:solidFill>
            <a:sysClr val="window" lastClr="FFFFFF">
              <a:lumMod val="50000"/>
            </a:sysClr>
          </a:solidFill>
          <a:ln w="12700" cap="flat" cmpd="sng" algn="ctr">
            <a:noFill/>
            <a:prstDash val="solid"/>
            <a:miter lim="800000"/>
          </a:ln>
          <a:effectLst/>
        </p:spPr>
        <p:txBody>
          <a:bodyPr rtlCol="0" anchor="ctr"/>
          <a:lstStyle/>
          <a:p>
            <a:pPr algn="ctr" defTabSz="713232">
              <a:defRPr/>
            </a:pPr>
            <a:endParaRPr lang="zh-CN" altLang="en-US" sz="900" kern="0">
              <a:latin typeface="微软雅黑" panose="020B0503020204020204" pitchFamily="34" charset="-122"/>
              <a:ea typeface="微软雅黑" panose="020B0503020204020204" pitchFamily="34" charset="-122"/>
            </a:endParaRPr>
          </a:p>
        </p:txBody>
      </p:sp>
      <p:sp>
        <p:nvSpPr>
          <p:cNvPr id="61" name="矩形 60"/>
          <p:cNvSpPr/>
          <p:nvPr/>
        </p:nvSpPr>
        <p:spPr>
          <a:xfrm>
            <a:off x="8062698" y="5306103"/>
            <a:ext cx="2492990" cy="276999"/>
          </a:xfrm>
          <a:prstGeom prst="rect">
            <a:avLst/>
          </a:prstGeom>
        </p:spPr>
        <p:txBody>
          <a:bodyPr wrap="none">
            <a:spAutoFit/>
          </a:bodyPr>
          <a:lstStyle/>
          <a:p>
            <a:pPr defTabSz="713232">
              <a:defRPr/>
            </a:pPr>
            <a:r>
              <a:rPr lang="zh-CN" altLang="en-US" sz="1200" kern="0" dirty="0">
                <a:latin typeface="微软雅黑" panose="020B0503020204020204" pitchFamily="34" charset="-122"/>
                <a:ea typeface="微软雅黑" panose="020B0503020204020204" pitchFamily="34" charset="-122"/>
              </a:rPr>
              <a:t>整合海康威视“</a:t>
            </a:r>
            <a:r>
              <a:rPr lang="en-US" altLang="zh-CN" sz="1200" kern="0" dirty="0">
                <a:latin typeface="微软雅黑" panose="020B0503020204020204" pitchFamily="34" charset="-122"/>
                <a:ea typeface="微软雅黑" panose="020B0503020204020204" pitchFamily="34" charset="-122"/>
              </a:rPr>
              <a:t>AI</a:t>
            </a:r>
            <a:r>
              <a:rPr lang="zh-CN" altLang="en-US" sz="1200" kern="0" dirty="0">
                <a:latin typeface="微软雅黑" panose="020B0503020204020204" pitchFamily="34" charset="-122"/>
                <a:ea typeface="微软雅黑" panose="020B0503020204020204" pitchFamily="34" charset="-122"/>
              </a:rPr>
              <a:t>课堂”产品技术</a:t>
            </a:r>
          </a:p>
        </p:txBody>
      </p:sp>
      <p:cxnSp>
        <p:nvCxnSpPr>
          <p:cNvPr id="62" name="肘形连接符 61"/>
          <p:cNvCxnSpPr>
            <a:stCxn id="61" idx="1"/>
          </p:cNvCxnSpPr>
          <p:nvPr/>
        </p:nvCxnSpPr>
        <p:spPr>
          <a:xfrm rot="10800000">
            <a:off x="7687522" y="4543241"/>
            <a:ext cx="375177" cy="901363"/>
          </a:xfrm>
          <a:prstGeom prst="bentConnector2">
            <a:avLst/>
          </a:prstGeom>
          <a:noFill/>
          <a:ln w="6350" cap="flat" cmpd="sng" algn="ctr">
            <a:solidFill>
              <a:srgbClr val="0070C0"/>
            </a:solidFill>
            <a:prstDash val="solid"/>
            <a:miter lim="800000"/>
            <a:tailEnd type="arrow"/>
          </a:ln>
          <a:effectLst/>
        </p:spPr>
      </p:cxnSp>
      <p:sp>
        <p:nvSpPr>
          <p:cNvPr id="63" name="矩形 62"/>
          <p:cNvSpPr/>
          <p:nvPr/>
        </p:nvSpPr>
        <p:spPr>
          <a:xfrm>
            <a:off x="7703550" y="4704035"/>
            <a:ext cx="3019536" cy="461665"/>
          </a:xfrm>
          <a:prstGeom prst="rect">
            <a:avLst/>
          </a:prstGeom>
        </p:spPr>
        <p:txBody>
          <a:bodyPr wrap="square">
            <a:spAutoFit/>
          </a:bodyPr>
          <a:lstStyle/>
          <a:p>
            <a:pPr defTabSz="713232">
              <a:defRPr/>
            </a:pPr>
            <a:r>
              <a:rPr lang="zh-CN" altLang="en-US" sz="1200" kern="0" dirty="0">
                <a:latin typeface="微软雅黑" panose="020B0503020204020204" pitchFamily="34" charset="-122"/>
                <a:ea typeface="微软雅黑" panose="020B0503020204020204" pitchFamily="34" charset="-122"/>
              </a:rPr>
              <a:t>人脸考勤、消息推送、班牌发布、在线巡</a:t>
            </a:r>
            <a:r>
              <a:rPr lang="zh-CN" altLang="en-US" sz="1200" kern="0" dirty="0" smtClean="0">
                <a:latin typeface="微软雅黑" panose="020B0503020204020204" pitchFamily="34" charset="-122"/>
                <a:ea typeface="微软雅黑" panose="020B0503020204020204" pitchFamily="34" charset="-122"/>
              </a:rPr>
              <a:t>课学生</a:t>
            </a:r>
            <a:r>
              <a:rPr lang="zh-CN" altLang="en-US" sz="1200" kern="0" dirty="0">
                <a:latin typeface="微软雅黑" panose="020B0503020204020204" pitchFamily="34" charset="-122"/>
                <a:ea typeface="微软雅黑" panose="020B0503020204020204" pitchFamily="34" charset="-122"/>
              </a:rPr>
              <a:t>教师课堂行为分析、智慧录播</a:t>
            </a:r>
          </a:p>
        </p:txBody>
      </p:sp>
      <p:sp>
        <p:nvSpPr>
          <p:cNvPr id="48" name="矩形 47"/>
          <p:cNvSpPr/>
          <p:nvPr/>
        </p:nvSpPr>
        <p:spPr>
          <a:xfrm>
            <a:off x="-193439" y="615504"/>
            <a:ext cx="4362402" cy="507831"/>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智慧</a:t>
            </a:r>
            <a:r>
              <a:rPr lang="zh-CN" altLang="en-US" b="1" dirty="0">
                <a:solidFill>
                  <a:srgbClr val="C00000"/>
                </a:solidFill>
                <a:latin typeface="微软雅黑" pitchFamily="34" charset="-122"/>
                <a:ea typeface="微软雅黑" pitchFamily="34" charset="-122"/>
              </a:rPr>
              <a:t>课堂</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整体设计</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5529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793" y="453475"/>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19</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464" y="1822127"/>
            <a:ext cx="6144140" cy="4343138"/>
          </a:xfrm>
          <a:prstGeom prst="rect">
            <a:avLst/>
          </a:prstGeom>
        </p:spPr>
      </p:pic>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2"/>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6393656" y="2803868"/>
            <a:ext cx="724028" cy="100740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grpSp>
        <p:nvGrpSpPr>
          <p:cNvPr id="99" name="组合 98"/>
          <p:cNvGrpSpPr/>
          <p:nvPr/>
        </p:nvGrpSpPr>
        <p:grpSpPr>
          <a:xfrm>
            <a:off x="2578200" y="3920922"/>
            <a:ext cx="606823" cy="503297"/>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32">
                <a:defRPr/>
              </a:pPr>
              <a:endParaRPr lang="zh-CN" altLang="en-US" sz="1400" kern="0">
                <a:latin typeface="DengXian" panose="020F0502020204030204"/>
              </a:endParaRPr>
            </a:p>
          </p:txBody>
        </p:sp>
      </p:grpSp>
      <p:sp>
        <p:nvSpPr>
          <p:cNvPr id="102" name="椭圆 101"/>
          <p:cNvSpPr/>
          <p:nvPr/>
        </p:nvSpPr>
        <p:spPr>
          <a:xfrm>
            <a:off x="6153828" y="1973802"/>
            <a:ext cx="606823" cy="50329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grpSp>
        <p:nvGrpSpPr>
          <p:cNvPr id="103" name="组合 102"/>
          <p:cNvGrpSpPr/>
          <p:nvPr/>
        </p:nvGrpSpPr>
        <p:grpSpPr>
          <a:xfrm>
            <a:off x="4111147" y="3920923"/>
            <a:ext cx="331838" cy="374334"/>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32">
                <a:defRPr/>
              </a:pPr>
              <a:endParaRPr lang="zh-CN" altLang="en-US" sz="1400" kern="0">
                <a:latin typeface="DengXian" panose="020F0502020204030204"/>
              </a:endParaRPr>
            </a:p>
          </p:txBody>
        </p:sp>
      </p:grpSp>
      <p:grpSp>
        <p:nvGrpSpPr>
          <p:cNvPr id="106" name="组合 105"/>
          <p:cNvGrpSpPr/>
          <p:nvPr/>
        </p:nvGrpSpPr>
        <p:grpSpPr>
          <a:xfrm>
            <a:off x="6167027" y="3538113"/>
            <a:ext cx="331838" cy="374334"/>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32">
                <a:defRPr/>
              </a:pPr>
              <a:endParaRPr lang="zh-CN" altLang="en-US" sz="1400" kern="0">
                <a:latin typeface="DengXian" panose="020F0502020204030204"/>
              </a:endParaRPr>
            </a:p>
          </p:txBody>
        </p:sp>
      </p:grpSp>
      <p:cxnSp>
        <p:nvCxnSpPr>
          <p:cNvPr id="109" name="直接连接符 108"/>
          <p:cNvCxnSpPr/>
          <p:nvPr/>
        </p:nvCxnSpPr>
        <p:spPr>
          <a:xfrm>
            <a:off x="6767639" y="2164463"/>
            <a:ext cx="2014358" cy="3903"/>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6514416" y="3749805"/>
            <a:ext cx="2096901"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8611316" y="3341477"/>
            <a:ext cx="0" cy="408329"/>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5673418" y="2469590"/>
            <a:ext cx="1222744"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2143955" y="3695859"/>
            <a:ext cx="1574204"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教师</a:t>
            </a:r>
            <a:r>
              <a:rPr kumimoji="0" lang="en-US" altLang="zh-CN"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4K</a:t>
            </a: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深眸摄像机（</a:t>
            </a:r>
            <a:r>
              <a:rPr kumimoji="0" lang="en-US" altLang="zh-CN" sz="900" b="1" i="0" u="none" strike="noStrike" kern="0" cap="none" spc="0" normalizeH="0" baseline="0" noProof="0" dirty="0" err="1">
                <a:ln>
                  <a:noFill/>
                </a:ln>
                <a:solidFill>
                  <a:sysClr val="window" lastClr="FFFFFF"/>
                </a:solidFill>
                <a:effectLst/>
                <a:uLnTx/>
                <a:uFillTx/>
                <a:latin typeface="微软雅黑" pitchFamily="34" charset="-122"/>
                <a:ea typeface="微软雅黑" pitchFamily="34" charset="-122"/>
                <a:sym typeface="微软雅黑" pitchFamily="34" charset="-122"/>
              </a:rPr>
              <a:t>poe</a:t>
            </a: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5999982" y="3924460"/>
            <a:ext cx="742922"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3991462" y="4327053"/>
            <a:ext cx="742922"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学生拾音器</a:t>
            </a:r>
          </a:p>
        </p:txBody>
      </p:sp>
      <p:sp>
        <p:nvSpPr>
          <p:cNvPr id="122" name="矩形 121"/>
          <p:cNvSpPr/>
          <p:nvPr/>
        </p:nvSpPr>
        <p:spPr>
          <a:xfrm>
            <a:off x="5798443" y="5423416"/>
            <a:ext cx="4006432" cy="656796"/>
          </a:xfrm>
          <a:prstGeom prst="rect">
            <a:avLst/>
          </a:prstGeom>
        </p:spPr>
        <p:txBody>
          <a:bodyPr wrap="square" lIns="71323" tIns="35662" rIns="71323" bIns="35662">
            <a:spAutoFit/>
          </a:bodyPr>
          <a:lstStyle/>
          <a:p>
            <a:pPr defTabSz="713232">
              <a:defRPr/>
            </a:pPr>
            <a:r>
              <a:rPr lang="zh-CN" altLang="en-US" sz="1600" b="1" kern="0" dirty="0">
                <a:latin typeface="微软雅黑" panose="020B0503020204020204" pitchFamily="34" charset="-122"/>
                <a:ea typeface="微软雅黑" panose="020B0503020204020204" pitchFamily="34" charset="-122"/>
              </a:rPr>
              <a:t>说明</a:t>
            </a:r>
            <a:endParaRPr lang="en-US" altLang="zh-CN" sz="1600" b="1" kern="0" dirty="0">
              <a:latin typeface="微软雅黑" panose="020B0503020204020204" pitchFamily="34" charset="-122"/>
              <a:ea typeface="微软雅黑" panose="020B0503020204020204" pitchFamily="34" charset="-122"/>
            </a:endParaRPr>
          </a:p>
          <a:p>
            <a:pPr marL="267462" indent="-267462" defTabSz="713232">
              <a:buFont typeface="Wingdings" panose="05000000000000000000" pitchFamily="2" charset="2"/>
              <a:buChar char="l"/>
              <a:defRPr/>
            </a:pPr>
            <a:r>
              <a:rPr lang="zh-CN" altLang="en-US" sz="1100" kern="0" dirty="0">
                <a:latin typeface="微软雅黑" panose="020B0503020204020204" pitchFamily="34" charset="-122"/>
                <a:ea typeface="微软雅黑" panose="020B0503020204020204" pitchFamily="34" charset="-122"/>
              </a:rPr>
              <a:t>教师摄像机：</a:t>
            </a:r>
            <a:r>
              <a:rPr lang="en-US" altLang="zh-CN" sz="1100" kern="0" dirty="0">
                <a:latin typeface="微软雅黑" panose="020B0503020204020204" pitchFamily="34" charset="-122"/>
                <a:ea typeface="微软雅黑" panose="020B0503020204020204" pitchFamily="34" charset="-122"/>
              </a:rPr>
              <a:t>4K</a:t>
            </a:r>
            <a:r>
              <a:rPr lang="zh-CN" altLang="en-US" sz="1100" kern="0" dirty="0">
                <a:latin typeface="微软雅黑" panose="020B0503020204020204" pitchFamily="34" charset="-122"/>
                <a:ea typeface="微软雅黑" panose="020B0503020204020204" pitchFamily="34" charset="-122"/>
              </a:rPr>
              <a:t>深眸摄像机（</a:t>
            </a:r>
            <a:r>
              <a:rPr lang="en-US" altLang="zh-CN" sz="1100" kern="0" dirty="0" err="1">
                <a:latin typeface="微软雅黑" panose="020B0503020204020204" pitchFamily="34" charset="-122"/>
                <a:ea typeface="微软雅黑" panose="020B0503020204020204" pitchFamily="34" charset="-122"/>
              </a:rPr>
              <a:t>poe</a:t>
            </a:r>
            <a:r>
              <a:rPr lang="zh-CN" altLang="en-US" sz="1100" kern="0" dirty="0">
                <a:latin typeface="微软雅黑" panose="020B0503020204020204" pitchFamily="34" charset="-122"/>
                <a:ea typeface="微软雅黑" panose="020B0503020204020204" pitchFamily="34" charset="-122"/>
              </a:rPr>
              <a:t>）或者</a:t>
            </a:r>
            <a:r>
              <a:rPr lang="en-US" altLang="zh-CN" sz="1100" kern="0" dirty="0">
                <a:latin typeface="微软雅黑" panose="020B0503020204020204" pitchFamily="34" charset="-122"/>
                <a:ea typeface="微软雅黑" panose="020B0503020204020204" pitchFamily="34" charset="-122"/>
              </a:rPr>
              <a:t>4K EPTZ</a:t>
            </a:r>
            <a:r>
              <a:rPr lang="zh-CN" altLang="en-US" sz="1100" kern="0" dirty="0">
                <a:latin typeface="微软雅黑" panose="020B0503020204020204" pitchFamily="34" charset="-122"/>
                <a:ea typeface="微软雅黑" panose="020B0503020204020204" pitchFamily="34" charset="-122"/>
              </a:rPr>
              <a:t>摄像机</a:t>
            </a:r>
            <a:endParaRPr lang="en-US" altLang="zh-CN" sz="1100" kern="0" dirty="0">
              <a:latin typeface="微软雅黑" panose="020B0503020204020204" pitchFamily="34" charset="-122"/>
              <a:ea typeface="微软雅黑" panose="020B0503020204020204" pitchFamily="34" charset="-122"/>
            </a:endParaRPr>
          </a:p>
          <a:p>
            <a:pPr marL="267462" indent="-267462" defTabSz="713232">
              <a:buFont typeface="Wingdings" panose="05000000000000000000" pitchFamily="2" charset="2"/>
              <a:buChar char="l"/>
              <a:defRPr/>
            </a:pPr>
            <a:r>
              <a:rPr lang="zh-CN" altLang="en-US" sz="11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100" kern="0" dirty="0">
              <a:latin typeface="微软雅黑" panose="020B0503020204020204" pitchFamily="34" charset="-122"/>
              <a:ea typeface="微软雅黑" panose="020B0503020204020204" pitchFamily="34" charset="-122"/>
            </a:endParaRP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8"/>
            <a:ext cx="419546" cy="402755"/>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5818095" y="2920298"/>
            <a:ext cx="537246" cy="50329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sp>
        <p:nvSpPr>
          <p:cNvPr id="125" name="文本框 47"/>
          <p:cNvSpPr>
            <a:spLocks noChangeArrowheads="1"/>
          </p:cNvSpPr>
          <p:nvPr/>
        </p:nvSpPr>
        <p:spPr bwMode="auto">
          <a:xfrm>
            <a:off x="5210436" y="3034568"/>
            <a:ext cx="638852"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7132200" y="3180625"/>
            <a:ext cx="640668"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6"/>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6156854" y="3346373"/>
            <a:ext cx="251321" cy="205223"/>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2"/>
            <a:ext cx="552834" cy="934295"/>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763635" y="3571181"/>
            <a:ext cx="284105" cy="261485"/>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sp>
        <p:nvSpPr>
          <p:cNvPr id="131" name="文本框 47"/>
          <p:cNvSpPr>
            <a:spLocks noChangeArrowheads="1"/>
          </p:cNvSpPr>
          <p:nvPr/>
        </p:nvSpPr>
        <p:spPr bwMode="auto">
          <a:xfrm>
            <a:off x="4604324" y="3885475"/>
            <a:ext cx="685861"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1"/>
            <a:ext cx="434222" cy="530716"/>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6752784" y="3790264"/>
            <a:ext cx="636253" cy="71963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sp>
        <p:nvSpPr>
          <p:cNvPr id="134" name="文本框 47"/>
          <p:cNvSpPr>
            <a:spLocks noChangeArrowheads="1"/>
          </p:cNvSpPr>
          <p:nvPr/>
        </p:nvSpPr>
        <p:spPr bwMode="auto">
          <a:xfrm>
            <a:off x="6752782" y="4462701"/>
            <a:ext cx="640668"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1" y="2894156"/>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7" y="3621007"/>
            <a:ext cx="162014" cy="21216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8"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7" y="3718255"/>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3"/>
            <a:ext cx="183090"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79" y="3992882"/>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79" y="318705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4" y="3282560"/>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4"/>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8" y="3491474"/>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7"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5638783" y="3369436"/>
            <a:ext cx="550989"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翻页笔</a:t>
            </a:r>
          </a:p>
        </p:txBody>
      </p:sp>
      <p:sp>
        <p:nvSpPr>
          <p:cNvPr id="73" name="矩形 72"/>
          <p:cNvSpPr/>
          <p:nvPr/>
        </p:nvSpPr>
        <p:spPr>
          <a:xfrm>
            <a:off x="-211594" y="650648"/>
            <a:ext cx="4362402" cy="507831"/>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5. </a:t>
            </a:r>
            <a:r>
              <a:rPr lang="zh-CN" altLang="en-US" b="1" dirty="0" smtClean="0">
                <a:solidFill>
                  <a:srgbClr val="C00000"/>
                </a:solidFill>
                <a:latin typeface="微软雅黑" panose="020B0503020204020204" pitchFamily="34" charset="-122"/>
                <a:ea typeface="微软雅黑" panose="020B0503020204020204" pitchFamily="34" charset="-122"/>
              </a:rPr>
              <a:t>智慧</a:t>
            </a:r>
            <a:r>
              <a:rPr lang="zh-CN" altLang="en-US" b="1" dirty="0">
                <a:solidFill>
                  <a:srgbClr val="C00000"/>
                </a:solidFill>
                <a:latin typeface="微软雅黑" pitchFamily="34" charset="-122"/>
                <a:ea typeface="微软雅黑" pitchFamily="34" charset="-122"/>
              </a:rPr>
              <a:t>课堂</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整体效果</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279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20</a:t>
            </a:r>
            <a:endParaRPr lang="zh-CN" altLang="en-US" sz="1600" b="1" dirty="0">
              <a:solidFill>
                <a:prstClr val="white"/>
              </a:solidFill>
            </a:endParaRPr>
          </a:p>
        </p:txBody>
      </p:sp>
      <p:cxnSp>
        <p:nvCxnSpPr>
          <p:cNvPr id="32" name="直接连接符 31"/>
          <p:cNvCxnSpPr/>
          <p:nvPr/>
        </p:nvCxnSpPr>
        <p:spPr>
          <a:xfrm>
            <a:off x="1768416" y="404813"/>
            <a:ext cx="979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MH_Other_1"/>
          <p:cNvSpPr/>
          <p:nvPr>
            <p:custDataLst>
              <p:tags r:id="rId1"/>
            </p:custDataLst>
          </p:nvPr>
        </p:nvSpPr>
        <p:spPr>
          <a:xfrm>
            <a:off x="3439713" y="2252766"/>
            <a:ext cx="4399264" cy="2690574"/>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59">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5256725" y="1815985"/>
            <a:ext cx="791448"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6350426" y="2712843"/>
            <a:ext cx="789701" cy="87744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7442379" y="3625231"/>
            <a:ext cx="791449"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6350426" y="4502677"/>
            <a:ext cx="789701"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5256725" y="3607759"/>
            <a:ext cx="791448" cy="879387"/>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4163024" y="4502677"/>
            <a:ext cx="791448"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4163024" y="2712843"/>
            <a:ext cx="791448" cy="87744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3071069" y="3625231"/>
            <a:ext cx="789701"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3000439" y="3944844"/>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4118396" y="3031338"/>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5203604" y="2135450"/>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5203604" y="3916534"/>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7372623" y="3916534"/>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6279794" y="3031338"/>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6279794" y="4711613"/>
            <a:ext cx="930959" cy="441348"/>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4093265" y="4822142"/>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7273411" y="4848690"/>
            <a:ext cx="823560" cy="132230"/>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5051686" y="3192929"/>
            <a:ext cx="1215000" cy="410571"/>
          </a:xfrm>
          <a:prstGeom prst="rect">
            <a:avLst/>
          </a:prstGeom>
          <a:solidFill>
            <a:srgbClr val="0070C0"/>
          </a:solidFill>
        </p:spPr>
        <p:txBody>
          <a:bodyPr wrap="square" lIns="0" tIns="35660" rIns="0" bIns="35660" rtlCol="0">
            <a:spAutoFit/>
          </a:bodyPr>
          <a:lstStyle/>
          <a:p>
            <a:pPr algn="ctr" defTabSz="950859">
              <a:defRPr/>
            </a:pPr>
            <a:r>
              <a:rPr lang="zh-CN" altLang="en-US" sz="11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2500887" y="3938410"/>
            <a:ext cx="654017" cy="447890"/>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4162228" y="2135167"/>
            <a:ext cx="663377" cy="589448"/>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6091700" y="1826696"/>
            <a:ext cx="1076190" cy="433942"/>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704660" y="1826371"/>
            <a:ext cx="2430704" cy="1230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1" y="1497625"/>
              <a:ext cx="1276934" cy="1416430"/>
            </a:xfrm>
            <a:prstGeom prst="rect">
              <a:avLst/>
            </a:prstGeom>
            <a:noFill/>
            <a:ln>
              <a:solidFill>
                <a:srgbClr val="0070C0"/>
              </a:solidFill>
            </a:ln>
          </p:spPr>
          <p:txBody>
            <a:bodyPr wrap="square" lIns="0" tIns="0" rIns="0"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669830" y="4679808"/>
            <a:ext cx="2418296" cy="1230001"/>
            <a:chOff x="186893" y="5130190"/>
            <a:chExt cx="3242935" cy="1476002"/>
          </a:xfrm>
        </p:grpSpPr>
        <p:sp>
          <p:nvSpPr>
            <p:cNvPr id="118" name="TextBox 117"/>
            <p:cNvSpPr txBox="1"/>
            <p:nvPr/>
          </p:nvSpPr>
          <p:spPr>
            <a:xfrm>
              <a:off x="2324628" y="5130190"/>
              <a:ext cx="1105200" cy="997197"/>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7787874" y="4806833"/>
            <a:ext cx="2418296" cy="1230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246494"/>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8280818" y="3298593"/>
            <a:ext cx="2418295" cy="1230003"/>
            <a:chOff x="8670069" y="1915482"/>
            <a:chExt cx="3242933" cy="1476003"/>
          </a:xfrm>
        </p:grpSpPr>
        <p:sp>
          <p:nvSpPr>
            <p:cNvPr id="124" name="TextBox 123"/>
            <p:cNvSpPr txBox="1"/>
            <p:nvPr/>
          </p:nvSpPr>
          <p:spPr>
            <a:xfrm>
              <a:off x="10807802" y="1915482"/>
              <a:ext cx="1105200" cy="747897"/>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8860407" y="1826693"/>
            <a:ext cx="824161" cy="1038746"/>
          </a:xfrm>
          <a:prstGeom prst="rect">
            <a:avLst/>
          </a:prstGeom>
          <a:noFill/>
          <a:ln>
            <a:solidFill>
              <a:srgbClr val="0070C0"/>
            </a:solidFill>
          </a:ln>
        </p:spPr>
        <p:txBody>
          <a:bodyPr wrap="square" lIns="71320" tIns="0" rIns="71320"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5051686" y="4591331"/>
            <a:ext cx="1215000" cy="1087679"/>
          </a:xfrm>
          <a:prstGeom prst="rect">
            <a:avLst/>
          </a:prstGeom>
          <a:solidFill>
            <a:srgbClr val="0070C0"/>
          </a:solidFill>
        </p:spPr>
        <p:txBody>
          <a:bodyPr wrap="square" lIns="0" tIns="35660" rIns="0" bIns="35660" rtlCol="0">
            <a:spAutoFit/>
          </a:bodyPr>
          <a:lstStyle/>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智能高效的管理平台</a:t>
            </a:r>
            <a:endParaRPr kumimoji="0" lang="en-US" altLang="zh-CN"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人脸考勤</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消息推送</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班牌发布</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在线巡课</a:t>
            </a:r>
          </a:p>
        </p:txBody>
      </p:sp>
      <p:sp>
        <p:nvSpPr>
          <p:cNvPr id="128" name="椭圆 127"/>
          <p:cNvSpPr/>
          <p:nvPr/>
        </p:nvSpPr>
        <p:spPr>
          <a:xfrm>
            <a:off x="4392463" y="6036835"/>
            <a:ext cx="799337" cy="348093"/>
          </a:xfrm>
          <a:prstGeom prst="ellipse">
            <a:avLst/>
          </a:prstGeom>
          <a:solidFill>
            <a:sysClr val="window" lastClr="FFFFFF"/>
          </a:solidFill>
          <a:ln w="25400" cap="flat" cmpd="sng" algn="ctr">
            <a:solidFill>
              <a:srgbClr val="0070C0"/>
            </a:solid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课堂行为表现数据</a:t>
            </a:r>
            <a:endPar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4583876" y="5452547"/>
            <a:ext cx="424985" cy="407976"/>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6483582" y="3668707"/>
            <a:ext cx="799337" cy="348093"/>
          </a:xfrm>
          <a:prstGeom prst="ellipse">
            <a:avLst/>
          </a:prstGeom>
          <a:solidFill>
            <a:sysClr val="window" lastClr="FFFFFF"/>
          </a:solidFill>
          <a:ln w="25400" cap="flat" cmpd="sng" algn="ctr">
            <a:solidFill>
              <a:srgbClr val="0070C0"/>
            </a:solid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教学</a:t>
            </a:r>
            <a:r>
              <a:rPr kumimoji="0" lang="zh-CN" altLang="en-US" sz="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视频资源获取</a:t>
            </a:r>
            <a:endPar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6488228" y="4040092"/>
            <a:ext cx="737628" cy="460280"/>
          </a:xfrm>
          <a:prstGeom prst="rect">
            <a:avLst/>
          </a:prstGeom>
        </p:spPr>
      </p:pic>
      <p:cxnSp>
        <p:nvCxnSpPr>
          <p:cNvPr id="132" name="直接箭头连接符 131"/>
          <p:cNvCxnSpPr/>
          <p:nvPr/>
        </p:nvCxnSpPr>
        <p:spPr>
          <a:xfrm flipV="1">
            <a:off x="7024476" y="4258720"/>
            <a:ext cx="417902"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4485731" y="5380975"/>
            <a:ext cx="98142" cy="275561"/>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a:off x="5008861" y="5656535"/>
            <a:ext cx="650325" cy="22475"/>
          </a:xfrm>
          <a:prstGeom prst="bentConnector4">
            <a:avLst>
              <a:gd name="adj1" fmla="val 3293"/>
              <a:gd name="adj2" fmla="val 1117130"/>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5008860" y="4047453"/>
            <a:ext cx="247865" cy="160907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6183241" y="4270232"/>
            <a:ext cx="405000" cy="314378"/>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7210753" y="3159679"/>
            <a:ext cx="1092829" cy="289728"/>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7266275" y="1826697"/>
            <a:ext cx="1594133" cy="1229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7" name="矩形 66"/>
          <p:cNvSpPr/>
          <p:nvPr/>
        </p:nvSpPr>
        <p:spPr>
          <a:xfrm>
            <a:off x="-227038" y="626868"/>
            <a:ext cx="4362402" cy="507831"/>
          </a:xfrm>
          <a:prstGeom prst="rect">
            <a:avLst/>
          </a:prstGeom>
        </p:spPr>
        <p:txBody>
          <a:bodyPr wrap="square">
            <a:spAutoFit/>
          </a:bodyPr>
          <a:lstStyle/>
          <a:p>
            <a:pPr indent="355600">
              <a:lnSpc>
                <a:spcPct val="150000"/>
              </a:lnSpc>
              <a:spcAft>
                <a:spcPts val="0"/>
              </a:spcAft>
            </a:pPr>
            <a:r>
              <a:rPr lang="en-US" altLang="zh-CN" b="1" dirty="0">
                <a:solidFill>
                  <a:srgbClr val="C00000"/>
                </a:solidFill>
                <a:latin typeface="微软雅黑" panose="020B0503020204020204" pitchFamily="34" charset="-122"/>
                <a:ea typeface="微软雅黑" panose="020B0503020204020204" pitchFamily="34" charset="-122"/>
              </a:rPr>
              <a:t>6</a:t>
            </a:r>
            <a:r>
              <a:rPr lang="en-US" altLang="zh-CN" b="1" dirty="0" smtClean="0">
                <a:solidFill>
                  <a:srgbClr val="C00000"/>
                </a:solidFill>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itchFamily="34" charset="-122"/>
                <a:ea typeface="微软雅黑" pitchFamily="34" charset="-122"/>
              </a:rPr>
              <a:t>加强智慧课堂应用平台建设</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876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21</a:t>
            </a:r>
            <a:endParaRPr lang="zh-CN" altLang="en-US" sz="1600" b="1" dirty="0">
              <a:solidFill>
                <a:prstClr val="white"/>
              </a:solidFill>
            </a:endParaRPr>
          </a:p>
        </p:txBody>
      </p:sp>
      <p:cxnSp>
        <p:nvCxnSpPr>
          <p:cNvPr id="32" name="直接连接符 31"/>
          <p:cNvCxnSpPr/>
          <p:nvPr/>
        </p:nvCxnSpPr>
        <p:spPr>
          <a:xfrm>
            <a:off x="1768416" y="404813"/>
            <a:ext cx="9710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矩形 216"/>
          <p:cNvSpPr/>
          <p:nvPr/>
        </p:nvSpPr>
        <p:spPr>
          <a:xfrm>
            <a:off x="3164684" y="3687468"/>
            <a:ext cx="2750904" cy="2736286"/>
          </a:xfrm>
          <a:prstGeom prst="rect">
            <a:avLst/>
          </a:prstGeom>
          <a:noFill/>
          <a:ln w="6350" cap="flat" cmpd="sng" algn="ctr">
            <a:noFill/>
            <a:prstDash val="dash"/>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cxnSp>
        <p:nvCxnSpPr>
          <p:cNvPr id="218" name="直接连接符 217"/>
          <p:cNvCxnSpPr/>
          <p:nvPr/>
        </p:nvCxnSpPr>
        <p:spPr>
          <a:xfrm>
            <a:off x="2424237" y="3261608"/>
            <a:ext cx="9055056" cy="0"/>
          </a:xfrm>
          <a:prstGeom prst="line">
            <a:avLst/>
          </a:prstGeom>
          <a:noFill/>
          <a:ln w="57150" cap="flat" cmpd="sng" algn="ctr">
            <a:solidFill>
              <a:srgbClr val="4F81BD">
                <a:shade val="95000"/>
                <a:satMod val="105000"/>
              </a:srgbClr>
            </a:solidFill>
            <a:prstDash val="solid"/>
          </a:ln>
          <a:effectLst/>
        </p:spPr>
      </p:cxnSp>
      <p:sp>
        <p:nvSpPr>
          <p:cNvPr id="219" name="圆角矩形 218"/>
          <p:cNvSpPr/>
          <p:nvPr/>
        </p:nvSpPr>
        <p:spPr>
          <a:xfrm>
            <a:off x="3279305" y="2983600"/>
            <a:ext cx="2472264" cy="527842"/>
          </a:xfrm>
          <a:prstGeom prst="roundRect">
            <a:avLst/>
          </a:prstGeom>
          <a:solidFill>
            <a:srgbClr val="6599D9"/>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师资队伍建设</a:t>
            </a:r>
            <a:endPar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20" name="圆角矩形 219"/>
          <p:cNvSpPr/>
          <p:nvPr/>
        </p:nvSpPr>
        <p:spPr>
          <a:xfrm>
            <a:off x="6238789" y="2983600"/>
            <a:ext cx="2472264" cy="527842"/>
          </a:xfrm>
          <a:prstGeom prst="roundRect">
            <a:avLst/>
          </a:prstGeom>
          <a:solidFill>
            <a:srgbClr val="1F497D">
              <a:lumMod val="60000"/>
              <a:lumOff val="40000"/>
            </a:srgb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师资培养</a:t>
            </a:r>
          </a:p>
        </p:txBody>
      </p:sp>
      <p:sp>
        <p:nvSpPr>
          <p:cNvPr id="221" name="圆角矩形 220"/>
          <p:cNvSpPr/>
          <p:nvPr/>
        </p:nvSpPr>
        <p:spPr>
          <a:xfrm>
            <a:off x="9186874" y="2983600"/>
            <a:ext cx="2472264" cy="527842"/>
          </a:xfrm>
          <a:prstGeom prst="roundRect">
            <a:avLst/>
          </a:prstGeom>
          <a:solidFill>
            <a:srgbClr val="4F81BD"/>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师资管理</a:t>
            </a:r>
          </a:p>
        </p:txBody>
      </p:sp>
      <p:sp>
        <p:nvSpPr>
          <p:cNvPr id="222" name="矩形 221"/>
          <p:cNvSpPr/>
          <p:nvPr/>
        </p:nvSpPr>
        <p:spPr>
          <a:xfrm>
            <a:off x="3279305" y="2491093"/>
            <a:ext cx="5431749" cy="439917"/>
          </a:xfrm>
          <a:prstGeom prst="rect">
            <a:avLst/>
          </a:prstGeom>
          <a:solidFill>
            <a:srgbClr val="4BACC6">
              <a:lumMod val="75000"/>
            </a:srgb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政</a:t>
            </a:r>
            <a:r>
              <a:rPr kumimoji="0" lang="zh-CN" altLang="en-US" sz="1800" b="1"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校企行协同    搭建师资建设体系</a:t>
            </a:r>
            <a:endParaRPr kumimoji="0" lang="zh-CN" altLang="en-US" sz="1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23" name="矩形 222"/>
          <p:cNvSpPr/>
          <p:nvPr/>
        </p:nvSpPr>
        <p:spPr>
          <a:xfrm>
            <a:off x="3293574" y="4369836"/>
            <a:ext cx="2472264" cy="2052038"/>
          </a:xfrm>
          <a:prstGeom prst="rect">
            <a:avLst/>
          </a:prstGeom>
          <a:solidFill>
            <a:srgbClr val="6599D9"/>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15900" algn="l" defTabSz="914400" rtl="0" eaLnBrk="1" fontAlgn="auto" latinLnBrk="0" hangingPunct="1">
              <a:lnSpc>
                <a:spcPts val="2000"/>
              </a:lnSpc>
              <a:spcBef>
                <a:spcPts val="0"/>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选拔和引进优质</a:t>
            </a: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师资</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：学科带头人、骨干教师、技术技能大师、企业资深专家、双</a:t>
            </a: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师</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型</a:t>
            </a:r>
            <a:r>
              <a:rPr kumimoji="0" lang="en-US" altLang="zh-CN"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创新型</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教师</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15900" algn="l" defTabSz="914400" rtl="0" eaLnBrk="1" fontAlgn="auto" latinLnBrk="0" hangingPunct="1">
              <a:lnSpc>
                <a:spcPts val="2000"/>
              </a:lnSpc>
              <a:spcBef>
                <a:spcPts val="770"/>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教师</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国际化</a:t>
            </a: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语言、</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海外学习、教学科研国际化等）</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15900" algn="l" defTabSz="914400" rtl="0" eaLnBrk="1" fontAlgn="auto" latinLnBrk="0" hangingPunct="1">
              <a:lnSpc>
                <a:spcPts val="2000"/>
              </a:lnSpc>
              <a:spcBef>
                <a:spcPts val="770"/>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加强</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海外优质人才引进</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24" name="矩形 223"/>
          <p:cNvSpPr/>
          <p:nvPr/>
        </p:nvSpPr>
        <p:spPr>
          <a:xfrm>
            <a:off x="3279305" y="3685587"/>
            <a:ext cx="2472264" cy="593822"/>
          </a:xfrm>
          <a:prstGeom prst="rect">
            <a:avLst/>
          </a:prstGeom>
          <a:solidFill>
            <a:srgbClr val="6599D9"/>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优质师资</a:t>
            </a:r>
            <a:endParaRPr kumimoji="0" lang="en-US" altLang="zh-CN" sz="16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教学</a:t>
            </a: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能力</a:t>
            </a:r>
            <a:r>
              <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技艺水平</a:t>
            </a:r>
          </a:p>
        </p:txBody>
      </p:sp>
      <p:sp>
        <p:nvSpPr>
          <p:cNvPr id="225" name="矩形 224"/>
          <p:cNvSpPr/>
          <p:nvPr/>
        </p:nvSpPr>
        <p:spPr>
          <a:xfrm>
            <a:off x="6238789" y="4369835"/>
            <a:ext cx="2472264" cy="2052039"/>
          </a:xfrm>
          <a:prstGeom prst="rect">
            <a:avLst/>
          </a:prstGeom>
          <a:solidFill>
            <a:srgbClr val="1F497D">
              <a:lumMod val="60000"/>
              <a:lumOff val="40000"/>
            </a:srgb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（跨）专业</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技能</a:t>
            </a:r>
            <a:r>
              <a:rPr kumimoji="0" lang="en-US" altLang="zh-CN"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教学</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理念和方法</a:t>
            </a:r>
            <a:r>
              <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文化</a:t>
            </a:r>
            <a:r>
              <a:rPr kumimoji="0" lang="en-US" altLang="zh-CN"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a:t>
            </a: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语言</a:t>
            </a:r>
            <a:endParaRPr kumimoji="0" lang="en-US" altLang="zh-CN"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培训与取证</a:t>
            </a: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企业挂职锻炼</a:t>
            </a:r>
            <a:r>
              <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实践进修</a:t>
            </a: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会议论坛活动</a:t>
            </a:r>
            <a:r>
              <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技能竞赛</a:t>
            </a:r>
            <a:endParaRPr kumimoji="0" lang="en-US" altLang="zh-CN"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境外</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考察交流</a:t>
            </a: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学位研修计划</a:t>
            </a:r>
          </a:p>
        </p:txBody>
      </p:sp>
      <p:sp>
        <p:nvSpPr>
          <p:cNvPr id="226" name="矩形 225"/>
          <p:cNvSpPr/>
          <p:nvPr/>
        </p:nvSpPr>
        <p:spPr>
          <a:xfrm>
            <a:off x="9186874" y="4369836"/>
            <a:ext cx="2472264" cy="2052038"/>
          </a:xfrm>
          <a:prstGeom prst="rect">
            <a:avLst/>
          </a:prstGeom>
          <a:solidFill>
            <a:srgbClr val="4F81BD"/>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用人与管理体制机制</a:t>
            </a:r>
            <a:endParaRPr kumimoji="0" lang="en-US" altLang="zh-CN"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教研</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科研，协同创新</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创新创业</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ts val="2000"/>
              </a:lnSpc>
              <a:spcBef>
                <a:spcPts val="385"/>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绩效考核激励制度</a:t>
            </a:r>
            <a:endPar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27" name="矩形 226"/>
          <p:cNvSpPr/>
          <p:nvPr/>
        </p:nvSpPr>
        <p:spPr>
          <a:xfrm>
            <a:off x="6238789" y="3692639"/>
            <a:ext cx="2472264" cy="593822"/>
          </a:xfrm>
          <a:prstGeom prst="rect">
            <a:avLst/>
          </a:prstGeom>
          <a:solidFill>
            <a:srgbClr val="1F497D">
              <a:lumMod val="60000"/>
              <a:lumOff val="40000"/>
            </a:srgb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素质提升</a:t>
            </a: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教学水平</a:t>
            </a:r>
            <a:r>
              <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实践技能</a:t>
            </a:r>
          </a:p>
        </p:txBody>
      </p:sp>
      <p:sp>
        <p:nvSpPr>
          <p:cNvPr id="228" name="矩形 227"/>
          <p:cNvSpPr/>
          <p:nvPr/>
        </p:nvSpPr>
        <p:spPr>
          <a:xfrm>
            <a:off x="9186874" y="3692639"/>
            <a:ext cx="2472264" cy="593822"/>
          </a:xfrm>
          <a:prstGeom prst="rect">
            <a:avLst/>
          </a:prstGeom>
          <a:solidFill>
            <a:srgbClr val="4F81BD"/>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价值实现</a:t>
            </a:r>
            <a:endParaRPr kumimoji="0" lang="en-US" altLang="zh-CN" sz="16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教研活动</a:t>
            </a:r>
            <a:r>
              <a:rPr kumimoji="0" lang="en-US" altLang="zh-CN"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激励机制</a:t>
            </a:r>
          </a:p>
        </p:txBody>
      </p:sp>
      <p:sp>
        <p:nvSpPr>
          <p:cNvPr id="229" name="矩形 228"/>
          <p:cNvSpPr/>
          <p:nvPr/>
        </p:nvSpPr>
        <p:spPr>
          <a:xfrm>
            <a:off x="6124168" y="3685588"/>
            <a:ext cx="2750904" cy="2736286"/>
          </a:xfrm>
          <a:prstGeom prst="rect">
            <a:avLst/>
          </a:prstGeom>
          <a:noFill/>
          <a:ln w="6350" cap="flat" cmpd="sng" algn="ctr">
            <a:noFill/>
            <a:prstDash val="dash"/>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30" name="矩形 229"/>
          <p:cNvSpPr/>
          <p:nvPr/>
        </p:nvSpPr>
        <p:spPr>
          <a:xfrm>
            <a:off x="9072252" y="3685588"/>
            <a:ext cx="2750904" cy="2736286"/>
          </a:xfrm>
          <a:prstGeom prst="rect">
            <a:avLst/>
          </a:prstGeom>
          <a:noFill/>
          <a:ln w="6350" cap="flat" cmpd="sng" algn="ctr">
            <a:noFill/>
            <a:prstDash val="dash"/>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31" name="矩形 230"/>
          <p:cNvSpPr/>
          <p:nvPr/>
        </p:nvSpPr>
        <p:spPr>
          <a:xfrm>
            <a:off x="217551" y="3692639"/>
            <a:ext cx="2750904" cy="2736286"/>
          </a:xfrm>
          <a:prstGeom prst="rect">
            <a:avLst/>
          </a:prstGeom>
          <a:noFill/>
          <a:ln w="6350" cap="flat" cmpd="sng" algn="ctr">
            <a:noFill/>
            <a:prstDash val="dash"/>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32" name="圆角矩形 231"/>
          <p:cNvSpPr/>
          <p:nvPr/>
        </p:nvSpPr>
        <p:spPr>
          <a:xfrm>
            <a:off x="332172" y="2988771"/>
            <a:ext cx="2472264" cy="527842"/>
          </a:xfrm>
          <a:prstGeom prst="roundRect">
            <a:avLst/>
          </a:prstGeom>
          <a:solidFill>
            <a:srgbClr val="7DA9DF"/>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师资资源池</a:t>
            </a:r>
            <a:endParaRPr kumimoji="0" lang="zh-CN" altLang="en-US" sz="20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33" name="矩形 232"/>
          <p:cNvSpPr/>
          <p:nvPr/>
        </p:nvSpPr>
        <p:spPr>
          <a:xfrm>
            <a:off x="332172" y="4369836"/>
            <a:ext cx="2472264" cy="2052038"/>
          </a:xfrm>
          <a:prstGeom prst="rect">
            <a:avLst/>
          </a:prstGeom>
          <a:solidFill>
            <a:srgbClr val="7DA9DF"/>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ts val="2000"/>
              </a:lnSpc>
              <a:spcBef>
                <a:spcPts val="770"/>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构建专业群内部及校企合作师资</a:t>
            </a:r>
            <a:r>
              <a:rPr kumimoji="0" lang="zh-CN" altLang="en-US"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共享</a:t>
            </a: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机制</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，促进优质</a:t>
            </a: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师资</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在相关专业和校企之间流通共享</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ts val="2000"/>
              </a:lnSpc>
              <a:spcBef>
                <a:spcPts val="770"/>
              </a:spcBef>
              <a:spcAft>
                <a:spcPts val="0"/>
              </a:spcAft>
              <a:buClrTx/>
              <a:buSzTx/>
              <a:buFont typeface="Wingdings" panose="05000000000000000000" pitchFamily="2" charset="2"/>
              <a:buChar char="ü"/>
              <a:tabLst/>
              <a:defRPr/>
            </a:pP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政校</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企行协同推进</a:t>
            </a:r>
            <a:r>
              <a:rPr kumimoji="0" lang="zh-CN" altLang="en-US" sz="13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学校</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师资</a:t>
            </a:r>
            <a:r>
              <a:rPr kumimoji="0" lang="zh-CN" altLang="en-US" sz="13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资源池和共享</a:t>
            </a:r>
            <a:r>
              <a:rPr kumimoji="0" lang="zh-CN" altLang="en-US" sz="13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平台建设</a:t>
            </a:r>
            <a:endParaRPr kumimoji="0" lang="en-US" altLang="zh-CN" sz="13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34" name="矩形 233"/>
          <p:cNvSpPr/>
          <p:nvPr/>
        </p:nvSpPr>
        <p:spPr>
          <a:xfrm>
            <a:off x="332172" y="3692639"/>
            <a:ext cx="2472264" cy="626813"/>
          </a:xfrm>
          <a:prstGeom prst="rect">
            <a:avLst/>
          </a:prstGeom>
          <a:solidFill>
            <a:srgbClr val="7DA9DF"/>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资源共享</a:t>
            </a:r>
            <a:endParaRPr kumimoji="0" lang="en-US" altLang="zh-CN" sz="16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资源池</a:t>
            </a:r>
            <a:r>
              <a:rPr kumimoji="0" lang="en-US" altLang="zh-CN" sz="16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共享平台</a:t>
            </a:r>
            <a:endPar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35" name="矩形 234"/>
          <p:cNvSpPr/>
          <p:nvPr/>
        </p:nvSpPr>
        <p:spPr>
          <a:xfrm>
            <a:off x="332171" y="1585858"/>
            <a:ext cx="11559941" cy="923330"/>
          </a:xfrm>
          <a:prstGeom prst="rect">
            <a:avLst/>
          </a:prstGeom>
          <a:solidFill>
            <a:srgbClr val="F3F6FB"/>
          </a:solidFill>
          <a:ln w="3175">
            <a:noFill/>
            <a:miter lim="800000"/>
          </a:ln>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以</a:t>
            </a:r>
            <a:r>
              <a:rPr lang="zh-CN" altLang="en-US" dirty="0">
                <a:latin typeface="微软雅黑" panose="020B0503020204020204" pitchFamily="34" charset="-122"/>
                <a:ea typeface="微软雅黑" panose="020B0503020204020204" pitchFamily="34" charset="-122"/>
              </a:rPr>
              <a:t>创新用人机制、优化师资队伍结构、提升师资整体素质为重点，打造理念先进、专兼结合、结构合理、数量充足、双师双能、师德高尚，具有跨专业能力和国际视野的教师团队。</a:t>
            </a:r>
          </a:p>
        </p:txBody>
      </p:sp>
      <p:grpSp>
        <p:nvGrpSpPr>
          <p:cNvPr id="34" name="组合 33"/>
          <p:cNvGrpSpPr/>
          <p:nvPr/>
        </p:nvGrpSpPr>
        <p:grpSpPr>
          <a:xfrm>
            <a:off x="250013" y="716734"/>
            <a:ext cx="2704079" cy="512275"/>
            <a:chOff x="1335538" y="2000709"/>
            <a:chExt cx="3389953" cy="512275"/>
          </a:xfrm>
        </p:grpSpPr>
        <p:sp>
          <p:nvSpPr>
            <p:cNvPr id="35" name="矩形 34"/>
            <p:cNvSpPr/>
            <p:nvPr/>
          </p:nvSpPr>
          <p:spPr>
            <a:xfrm>
              <a:off x="1335538" y="2000709"/>
              <a:ext cx="3289175" cy="5083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1418749" y="2020541"/>
              <a:ext cx="3306742" cy="492443"/>
            </a:xfrm>
            <a:prstGeom prst="rect">
              <a:avLst/>
            </a:prstGeom>
            <a:noFill/>
          </p:spPr>
          <p:txBody>
            <a:bodyPr wrap="square" rtlCol="0">
              <a:spAutoFit/>
            </a:bodyPr>
            <a:lstStyle/>
            <a:p>
              <a:pPr>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三）</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师资队伍建设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1" name="TextBox 30"/>
          <p:cNvSpPr txBox="1"/>
          <p:nvPr/>
        </p:nvSpPr>
        <p:spPr>
          <a:xfrm>
            <a:off x="149681" y="1206149"/>
            <a:ext cx="3290226" cy="452432"/>
          </a:xfrm>
          <a:prstGeom prst="rect">
            <a:avLst/>
          </a:prstGeom>
          <a:noFill/>
        </p:spPr>
        <p:txBody>
          <a:bodyPr wrap="square" rtlCol="0">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构建师资队伍建设体系</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905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755135" y="2237105"/>
            <a:ext cx="7308475" cy="4476976"/>
            <a:chOff x="1809820" y="1873250"/>
            <a:chExt cx="7224524" cy="5615856"/>
          </a:xfrm>
        </p:grpSpPr>
        <p:sp>
          <p:nvSpPr>
            <p:cNvPr id="152" name="AutoShape 4"/>
            <p:cNvSpPr>
              <a:spLocks noChangeArrowheads="1"/>
            </p:cNvSpPr>
            <p:nvPr/>
          </p:nvSpPr>
          <p:spPr bwMode="auto">
            <a:xfrm rot="2428271" flipH="1">
              <a:off x="3497264" y="2411413"/>
              <a:ext cx="1582737" cy="2828925"/>
            </a:xfrm>
            <a:prstGeom prst="moon">
              <a:avLst>
                <a:gd name="adj" fmla="val 13625"/>
              </a:avLst>
            </a:prstGeom>
            <a:solidFill>
              <a:srgbClr val="C9C9C9">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1237" tIns="55618" rIns="111237" bIns="5561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53" name="Line 5"/>
            <p:cNvSpPr>
              <a:spLocks noChangeShapeType="1"/>
            </p:cNvSpPr>
            <p:nvPr/>
          </p:nvSpPr>
          <p:spPr bwMode="auto">
            <a:xfrm rot="20560554">
              <a:off x="3487739" y="2808288"/>
              <a:ext cx="3160712" cy="0"/>
            </a:xfrm>
            <a:prstGeom prst="line">
              <a:avLst/>
            </a:prstGeom>
            <a:noFill/>
            <a:ln w="9525">
              <a:solidFill>
                <a:srgbClr val="B2B2B2"/>
              </a:solidFill>
              <a:prstDash val="dash"/>
              <a:round/>
            </a:ln>
            <a:extLst>
              <a:ext uri="{909E8E84-426E-40DD-AFC4-6F175D3DCCD1}">
                <a14:hiddenFill xmlns:a14="http://schemas.microsoft.com/office/drawing/2010/main">
                  <a:noFill/>
                </a14:hiddenFill>
              </a:ext>
            </a:extLst>
          </p:spPr>
          <p:txBody>
            <a:bodyPr wrap="none" lIns="111237" tIns="55618" rIns="111237" bIns="5561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54" name="Line 6"/>
            <p:cNvSpPr>
              <a:spLocks noChangeShapeType="1"/>
            </p:cNvSpPr>
            <p:nvPr/>
          </p:nvSpPr>
          <p:spPr bwMode="auto">
            <a:xfrm rot="20560554">
              <a:off x="3722689" y="2870200"/>
              <a:ext cx="2582862" cy="1343025"/>
            </a:xfrm>
            <a:prstGeom prst="line">
              <a:avLst/>
            </a:prstGeom>
            <a:noFill/>
            <a:ln w="9525">
              <a:solidFill>
                <a:srgbClr val="B2B2B2"/>
              </a:solidFill>
              <a:prstDash val="dash"/>
              <a:round/>
            </a:ln>
            <a:extLst>
              <a:ext uri="{909E8E84-426E-40DD-AFC4-6F175D3DCCD1}">
                <a14:hiddenFill xmlns:a14="http://schemas.microsoft.com/office/drawing/2010/main">
                  <a:noFill/>
                </a14:hiddenFill>
              </a:ext>
            </a:extLst>
          </p:spPr>
          <p:txBody>
            <a:bodyPr wrap="none" lIns="111237" tIns="55618" rIns="111237" bIns="5561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55" name="Line 7"/>
            <p:cNvSpPr>
              <a:spLocks noChangeShapeType="1"/>
            </p:cNvSpPr>
            <p:nvPr/>
          </p:nvSpPr>
          <p:spPr bwMode="auto">
            <a:xfrm rot="20560554">
              <a:off x="3913188" y="2960688"/>
              <a:ext cx="1763712" cy="2605087"/>
            </a:xfrm>
            <a:prstGeom prst="line">
              <a:avLst/>
            </a:prstGeom>
            <a:noFill/>
            <a:ln w="9525">
              <a:solidFill>
                <a:srgbClr val="B2B2B2"/>
              </a:solidFill>
              <a:prstDash val="dash"/>
              <a:round/>
            </a:ln>
            <a:extLst>
              <a:ext uri="{909E8E84-426E-40DD-AFC4-6F175D3DCCD1}">
                <a14:hiddenFill xmlns:a14="http://schemas.microsoft.com/office/drawing/2010/main">
                  <a:noFill/>
                </a14:hiddenFill>
              </a:ext>
            </a:extLst>
          </p:spPr>
          <p:txBody>
            <a:bodyPr wrap="none" lIns="111237" tIns="55618" rIns="111237" bIns="5561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56" name="Line 8"/>
            <p:cNvSpPr>
              <a:spLocks noChangeShapeType="1"/>
            </p:cNvSpPr>
            <p:nvPr/>
          </p:nvSpPr>
          <p:spPr bwMode="auto">
            <a:xfrm rot="20560554" flipH="1">
              <a:off x="3868739" y="3238500"/>
              <a:ext cx="146050" cy="2886075"/>
            </a:xfrm>
            <a:prstGeom prst="line">
              <a:avLst/>
            </a:prstGeom>
            <a:noFill/>
            <a:ln w="9525">
              <a:solidFill>
                <a:srgbClr val="B2B2B2"/>
              </a:solidFill>
              <a:prstDash val="dash"/>
              <a:round/>
            </a:ln>
            <a:extLst>
              <a:ext uri="{909E8E84-426E-40DD-AFC4-6F175D3DCCD1}">
                <a14:hiddenFill xmlns:a14="http://schemas.microsoft.com/office/drawing/2010/main">
                  <a:noFill/>
                </a14:hiddenFill>
              </a:ext>
            </a:extLst>
          </p:spPr>
          <p:txBody>
            <a:bodyPr wrap="none" lIns="111237" tIns="55618" rIns="111237" bIns="5561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pic>
          <p:nvPicPr>
            <p:cNvPr id="157" name="Picture 13" descr="shadow_1_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32" y="3370192"/>
              <a:ext cx="674248" cy="11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8" name="Group 15"/>
            <p:cNvGrpSpPr/>
            <p:nvPr/>
          </p:nvGrpSpPr>
          <p:grpSpPr bwMode="auto">
            <a:xfrm>
              <a:off x="5809645" y="3276668"/>
              <a:ext cx="1014069" cy="1040579"/>
              <a:chOff x="-2" y="-4"/>
              <a:chExt cx="608" cy="640"/>
            </a:xfrm>
          </p:grpSpPr>
          <p:pic>
            <p:nvPicPr>
              <p:cNvPr id="248" name="Picture 15" descr="light_shadow"/>
              <p:cNvPicPr>
                <a:picLocks noChangeAspect="1" noChangeArrowheads="1"/>
              </p:cNvPicPr>
              <p:nvPr/>
            </p:nvPicPr>
            <p:blipFill>
              <a:blip r:embed="rId3">
                <a:lum bright="-84000" contrast="-48000"/>
                <a:extLst>
                  <a:ext uri="{28A0092B-C50C-407E-A947-70E740481C1C}">
                    <a14:useLocalDpi xmlns:a14="http://schemas.microsoft.com/office/drawing/2010/main" val="0"/>
                  </a:ext>
                </a:extLst>
              </a:blip>
              <a:srcRect/>
              <a:stretch>
                <a:fillRect/>
              </a:stretch>
            </p:blipFill>
            <p:spPr bwMode="auto">
              <a:xfrm>
                <a:off x="58" y="498"/>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16"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0" name="Group 18"/>
              <p:cNvGrpSpPr/>
              <p:nvPr/>
            </p:nvGrpSpPr>
            <p:grpSpPr bwMode="auto">
              <a:xfrm>
                <a:off x="-2" y="-4"/>
                <a:ext cx="607" cy="595"/>
                <a:chOff x="0" y="0"/>
                <a:chExt cx="963168" cy="944880"/>
              </a:xfrm>
            </p:grpSpPr>
            <p:pic>
              <p:nvPicPr>
                <p:cNvPr id="262" name="Oval 17"/>
                <p:cNvPicPr>
                  <a:picLocks noChangeArrowheads="1"/>
                </p:cNvPicPr>
                <p:nvPr/>
              </p:nvPicPr>
              <p:blipFill>
                <a:blip r:embed="rId5">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0" y="0"/>
                  <a:ext cx="963168" cy="94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Text Box 20"/>
                <p:cNvSpPr txBox="1">
                  <a:spLocks noChangeArrowheads="1"/>
                </p:cNvSpPr>
                <p:nvPr/>
              </p:nvSpPr>
              <p:spPr bwMode="auto">
                <a:xfrm>
                  <a:off x="144056" y="142582"/>
                  <a:ext cx="675104" cy="66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51" name="Group 21"/>
              <p:cNvGrpSpPr/>
              <p:nvPr/>
            </p:nvGrpSpPr>
            <p:grpSpPr bwMode="auto">
              <a:xfrm rot="-1045052" flipH="1" flipV="1">
                <a:off x="49" y="488"/>
                <a:ext cx="470" cy="111"/>
                <a:chOff x="-1" y="0"/>
                <a:chExt cx="892" cy="245"/>
              </a:xfrm>
            </p:grpSpPr>
            <p:grpSp>
              <p:nvGrpSpPr>
                <p:cNvPr id="252" name="Group 22"/>
                <p:cNvGrpSpPr/>
                <p:nvPr/>
              </p:nvGrpSpPr>
              <p:grpSpPr bwMode="auto">
                <a:xfrm>
                  <a:off x="-1" y="0"/>
                  <a:ext cx="742" cy="186"/>
                  <a:chOff x="-2" y="0"/>
                  <a:chExt cx="1118" cy="279"/>
                </a:xfrm>
              </p:grpSpPr>
              <p:sp>
                <p:nvSpPr>
                  <p:cNvPr id="258" name="AutoShape 20"/>
                  <p:cNvSpPr>
                    <a:spLocks noChangeArrowheads="1"/>
                  </p:cNvSpPr>
                  <p:nvPr/>
                </p:nvSpPr>
                <p:spPr bwMode="auto">
                  <a:xfrm rot="5263130">
                    <a:off x="291" y="-276"/>
                    <a:ext cx="239"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59" name="AutoShape 21"/>
                  <p:cNvSpPr>
                    <a:spLocks noChangeArrowheads="1"/>
                  </p:cNvSpPr>
                  <p:nvPr/>
                </p:nvSpPr>
                <p:spPr bwMode="auto">
                  <a:xfrm rot="6078281">
                    <a:off x="426" y="-276"/>
                    <a:ext cx="239"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60" name="AutoShape 22"/>
                  <p:cNvSpPr>
                    <a:spLocks noChangeArrowheads="1"/>
                  </p:cNvSpPr>
                  <p:nvPr/>
                </p:nvSpPr>
                <p:spPr bwMode="auto">
                  <a:xfrm rot="6373927">
                    <a:off x="506" y="-249"/>
                    <a:ext cx="236"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61" name="AutoShape 23"/>
                  <p:cNvSpPr>
                    <a:spLocks noChangeArrowheads="1"/>
                  </p:cNvSpPr>
                  <p:nvPr/>
                </p:nvSpPr>
                <p:spPr bwMode="auto">
                  <a:xfrm rot="6906312">
                    <a:off x="594" y="-221"/>
                    <a:ext cx="236" cy="817"/>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253" name="Group 27"/>
                <p:cNvGrpSpPr/>
                <p:nvPr/>
              </p:nvGrpSpPr>
              <p:grpSpPr bwMode="auto">
                <a:xfrm rot="1353540">
                  <a:off x="149" y="59"/>
                  <a:ext cx="742" cy="186"/>
                  <a:chOff x="-2" y="0"/>
                  <a:chExt cx="1118" cy="279"/>
                </a:xfrm>
              </p:grpSpPr>
              <p:sp>
                <p:nvSpPr>
                  <p:cNvPr id="254" name="AutoShape 25"/>
                  <p:cNvSpPr>
                    <a:spLocks noChangeArrowheads="1"/>
                  </p:cNvSpPr>
                  <p:nvPr/>
                </p:nvSpPr>
                <p:spPr bwMode="auto">
                  <a:xfrm rot="5263130">
                    <a:off x="300" y="-278"/>
                    <a:ext cx="239" cy="819"/>
                  </a:xfrm>
                  <a:prstGeom prst="moon">
                    <a:avLst>
                      <a:gd name="adj" fmla="val 49773"/>
                    </a:avLst>
                  </a:prstGeom>
                  <a:solidFill>
                    <a:srgbClr val="FFFFFF">
                      <a:alpha val="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55" name="AutoShape 26"/>
                  <p:cNvSpPr>
                    <a:spLocks noChangeArrowheads="1"/>
                  </p:cNvSpPr>
                  <p:nvPr/>
                </p:nvSpPr>
                <p:spPr bwMode="auto">
                  <a:xfrm rot="6078281">
                    <a:off x="438" y="-284"/>
                    <a:ext cx="236"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56" name="AutoShape 27"/>
                  <p:cNvSpPr>
                    <a:spLocks noChangeArrowheads="1"/>
                  </p:cNvSpPr>
                  <p:nvPr/>
                </p:nvSpPr>
                <p:spPr bwMode="auto">
                  <a:xfrm rot="6373927">
                    <a:off x="511" y="-253"/>
                    <a:ext cx="239" cy="817"/>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57" name="AutoShape 28"/>
                  <p:cNvSpPr>
                    <a:spLocks noChangeArrowheads="1"/>
                  </p:cNvSpPr>
                  <p:nvPr/>
                </p:nvSpPr>
                <p:spPr bwMode="auto">
                  <a:xfrm rot="6906312">
                    <a:off x="603" y="-227"/>
                    <a:ext cx="236"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grpSp>
        <p:sp>
          <p:nvSpPr>
            <p:cNvPr id="159" name="Text Box 30"/>
            <p:cNvSpPr txBox="1">
              <a:spLocks noChangeArrowheads="1"/>
            </p:cNvSpPr>
            <p:nvPr/>
          </p:nvSpPr>
          <p:spPr bwMode="auto">
            <a:xfrm>
              <a:off x="5857876" y="3551238"/>
              <a:ext cx="93503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000" b="1" i="0" u="none" strike="noStrike" kern="0" cap="none" spc="0" normalizeH="0" baseline="0" noProof="0" dirty="0">
                  <a:ln>
                    <a:noFill/>
                  </a:ln>
                  <a:solidFill>
                    <a:srgbClr val="003366"/>
                  </a:solidFill>
                  <a:effectLst/>
                  <a:uLnTx/>
                  <a:uFillTx/>
                  <a:latin typeface="Arial" panose="020B0604020202020204" pitchFamily="34" charset="0"/>
                  <a:ea typeface="宋体" panose="02010600030101010101" pitchFamily="2" charset="-122"/>
                </a:rPr>
                <a:t>NO.2</a:t>
              </a:r>
            </a:p>
          </p:txBody>
        </p:sp>
        <p:sp>
          <p:nvSpPr>
            <p:cNvPr id="160" name="Rectangle 35"/>
            <p:cNvSpPr>
              <a:spLocks noChangeArrowheads="1"/>
            </p:cNvSpPr>
            <p:nvPr/>
          </p:nvSpPr>
          <p:spPr bwMode="auto">
            <a:xfrm>
              <a:off x="6624519" y="2232668"/>
              <a:ext cx="24098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p>
              <a:pPr marL="0" marR="0" lvl="0" indent="0" defTabSz="914400" eaLnBrk="1" fontAlgn="auto" latinLnBrk="0" hangingPunct="1">
                <a:lnSpc>
                  <a:spcPct val="100000"/>
                </a:lnSpc>
                <a:spcBef>
                  <a:spcPts val="365"/>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rPr>
                <a:t>《</a:t>
              </a: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rPr>
                <a:t>专业带头人培养方案</a:t>
              </a:r>
              <a:r>
                <a:rPr kumimoji="0" lang="en-US" altLang="zh-CN"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rPr>
                <a:t>》</a:t>
              </a: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rPr>
                <a:t>《骨干教师培养制度》</a:t>
              </a: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rPr>
                <a:t>《双师团队建设制度》</a:t>
              </a:r>
              <a:endParaRPr kumimoji="0" lang="en-US" altLang="zh-CN"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endParaRP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rPr>
                <a:t>《兼职教师队伍建设制度》</a:t>
              </a:r>
            </a:p>
          </p:txBody>
        </p:sp>
        <p:sp>
          <p:nvSpPr>
            <p:cNvPr id="161" name="Rectangle 36"/>
            <p:cNvSpPr>
              <a:spLocks noChangeArrowheads="1"/>
            </p:cNvSpPr>
            <p:nvPr/>
          </p:nvSpPr>
          <p:spPr bwMode="auto">
            <a:xfrm>
              <a:off x="6800509" y="4003828"/>
              <a:ext cx="2089150" cy="84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Arial" panose="020B0604020202020204" pitchFamily="34" charset="0"/>
                  <a:ea typeface="微软雅黑" panose="020B0503020204020204" pitchFamily="34" charset="-122"/>
                  <a:sym typeface="黑体" panose="02010609060101010101" pitchFamily="2" charset="-122"/>
                </a:rPr>
                <a:t>名师</a:t>
              </a: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黑体" panose="02010609060101010101" pitchFamily="2" charset="-122"/>
                </a:rPr>
                <a:t>现场教学培训</a:t>
              </a:r>
            </a:p>
            <a:p>
              <a:pPr marL="0" marR="0" lvl="0" indent="0" defTabSz="914400" eaLnBrk="1" fontAlgn="auto" latinLnBrk="0" hangingPunct="1">
                <a:lnSpc>
                  <a:spcPct val="100000"/>
                </a:lnSpc>
                <a:spcBef>
                  <a:spcPct val="2000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黑体" panose="02010609060101010101" pitchFamily="2" charset="-122"/>
                </a:rPr>
                <a:t>创新教育培训</a:t>
              </a:r>
              <a:endParaRPr kumimoji="0" lang="en-US" altLang="zh-CN"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黑体" panose="02010609060101010101" pitchFamily="2" charset="-122"/>
              </a:endParaRPr>
            </a:p>
            <a:p>
              <a:pPr marL="0" marR="0" lvl="0" indent="0" defTabSz="914400" eaLnBrk="1" fontAlgn="auto" latinLnBrk="0" hangingPunct="1">
                <a:lnSpc>
                  <a:spcPct val="100000"/>
                </a:lnSpc>
                <a:spcBef>
                  <a:spcPct val="2000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黑体" panose="02010609060101010101" pitchFamily="2" charset="-122"/>
                </a:rPr>
                <a:t>职业技能提升培训</a:t>
              </a:r>
              <a:endParaRPr kumimoji="0" lang="en-US" altLang="zh-CN"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黑体" panose="02010609060101010101" pitchFamily="2" charset="-122"/>
              </a:endParaRPr>
            </a:p>
          </p:txBody>
        </p:sp>
        <p:sp>
          <p:nvSpPr>
            <p:cNvPr id="162" name="Rectangle 37"/>
            <p:cNvSpPr>
              <a:spLocks noChangeArrowheads="1"/>
            </p:cNvSpPr>
            <p:nvPr/>
          </p:nvSpPr>
          <p:spPr bwMode="auto">
            <a:xfrm>
              <a:off x="6272213" y="5498145"/>
              <a:ext cx="171767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香港-日本联动考察</a:t>
              </a: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澳-新联动考察</a:t>
              </a: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美-加联动考察</a:t>
              </a: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德国九天考察之旅</a:t>
              </a:r>
            </a:p>
          </p:txBody>
        </p:sp>
        <p:grpSp>
          <p:nvGrpSpPr>
            <p:cNvPr id="163" name="Group 42"/>
            <p:cNvGrpSpPr/>
            <p:nvPr/>
          </p:nvGrpSpPr>
          <p:grpSpPr bwMode="auto">
            <a:xfrm>
              <a:off x="5847416" y="1957272"/>
              <a:ext cx="801019" cy="817070"/>
              <a:chOff x="-3" y="-3"/>
              <a:chExt cx="609" cy="639"/>
            </a:xfrm>
          </p:grpSpPr>
          <p:pic>
            <p:nvPicPr>
              <p:cNvPr id="232" name="Picture 40" descr="light_shadow"/>
              <p:cNvPicPr>
                <a:picLocks noChangeAspect="1" noChangeArrowheads="1"/>
              </p:cNvPicPr>
              <p:nvPr/>
            </p:nvPicPr>
            <p:blipFill>
              <a:blip r:embed="rId6">
                <a:lum bright="-84000" contrast="-48000"/>
                <a:extLst>
                  <a:ext uri="{28A0092B-C50C-407E-A947-70E740481C1C}">
                    <a14:useLocalDpi xmlns:a14="http://schemas.microsoft.com/office/drawing/2010/main" val="0"/>
                  </a:ext>
                </a:extLst>
              </a:blip>
              <a:srcRect/>
              <a:stretch>
                <a:fillRect/>
              </a:stretch>
            </p:blipFill>
            <p:spPr bwMode="auto">
              <a:xfrm>
                <a:off x="58" y="498"/>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41" descr="circuler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4" name="Group 45"/>
              <p:cNvGrpSpPr/>
              <p:nvPr/>
            </p:nvGrpSpPr>
            <p:grpSpPr bwMode="auto">
              <a:xfrm>
                <a:off x="-3" y="-3"/>
                <a:ext cx="607" cy="598"/>
                <a:chOff x="0" y="0"/>
                <a:chExt cx="725424" cy="713232"/>
              </a:xfrm>
            </p:grpSpPr>
            <p:pic>
              <p:nvPicPr>
                <p:cNvPr id="246" name="Oval 42"/>
                <p:cNvPicPr>
                  <a:picLocks noChangeArrowheads="1"/>
                </p:cNvPicPr>
                <p:nvPr/>
              </p:nvPicPr>
              <p:blipFill>
                <a:blip r:embed="rId8">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0" y="0"/>
                  <a:ext cx="725424"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Text Box 47"/>
                <p:cNvSpPr txBox="1">
                  <a:spLocks noChangeArrowheads="1"/>
                </p:cNvSpPr>
                <p:nvPr/>
              </p:nvSpPr>
              <p:spPr bwMode="auto">
                <a:xfrm>
                  <a:off x="109031" y="106723"/>
                  <a:ext cx="507732" cy="496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5" name="Group 48"/>
              <p:cNvGrpSpPr/>
              <p:nvPr/>
            </p:nvGrpSpPr>
            <p:grpSpPr bwMode="auto">
              <a:xfrm rot="-1045052" flipH="1" flipV="1">
                <a:off x="49" y="488"/>
                <a:ext cx="470" cy="111"/>
                <a:chOff x="-1" y="0"/>
                <a:chExt cx="892" cy="245"/>
              </a:xfrm>
            </p:grpSpPr>
            <p:grpSp>
              <p:nvGrpSpPr>
                <p:cNvPr id="236" name="Group 49"/>
                <p:cNvGrpSpPr/>
                <p:nvPr/>
              </p:nvGrpSpPr>
              <p:grpSpPr bwMode="auto">
                <a:xfrm>
                  <a:off x="-1" y="0"/>
                  <a:ext cx="742" cy="186"/>
                  <a:chOff x="-2" y="0"/>
                  <a:chExt cx="1118" cy="279"/>
                </a:xfrm>
              </p:grpSpPr>
              <p:sp>
                <p:nvSpPr>
                  <p:cNvPr id="242" name="AutoShape 45"/>
                  <p:cNvSpPr>
                    <a:spLocks noChangeArrowheads="1"/>
                  </p:cNvSpPr>
                  <p:nvPr/>
                </p:nvSpPr>
                <p:spPr bwMode="auto">
                  <a:xfrm rot="5263130">
                    <a:off x="299" y="-267"/>
                    <a:ext cx="230" cy="815"/>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43" name="AutoShape 46"/>
                  <p:cNvSpPr>
                    <a:spLocks noChangeArrowheads="1"/>
                  </p:cNvSpPr>
                  <p:nvPr/>
                </p:nvSpPr>
                <p:spPr bwMode="auto">
                  <a:xfrm rot="6078281">
                    <a:off x="436" y="-273"/>
                    <a:ext cx="230"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44" name="AutoShape 47"/>
                  <p:cNvSpPr>
                    <a:spLocks noChangeArrowheads="1"/>
                  </p:cNvSpPr>
                  <p:nvPr/>
                </p:nvSpPr>
                <p:spPr bwMode="auto">
                  <a:xfrm rot="6373927">
                    <a:off x="513" y="-249"/>
                    <a:ext cx="230"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45" name="AutoShape 48"/>
                  <p:cNvSpPr>
                    <a:spLocks noChangeArrowheads="1"/>
                  </p:cNvSpPr>
                  <p:nvPr/>
                </p:nvSpPr>
                <p:spPr bwMode="auto">
                  <a:xfrm rot="6906312">
                    <a:off x="604" y="-214"/>
                    <a:ext cx="226"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237" name="Group 54"/>
                <p:cNvGrpSpPr/>
                <p:nvPr/>
              </p:nvGrpSpPr>
              <p:grpSpPr bwMode="auto">
                <a:xfrm rot="1353540">
                  <a:off x="149" y="59"/>
                  <a:ext cx="742" cy="186"/>
                  <a:chOff x="-2" y="0"/>
                  <a:chExt cx="1118" cy="279"/>
                </a:xfrm>
              </p:grpSpPr>
              <p:sp>
                <p:nvSpPr>
                  <p:cNvPr id="238" name="AutoShape 50"/>
                  <p:cNvSpPr>
                    <a:spLocks noChangeArrowheads="1"/>
                  </p:cNvSpPr>
                  <p:nvPr/>
                </p:nvSpPr>
                <p:spPr bwMode="auto">
                  <a:xfrm rot="5263130">
                    <a:off x="293" y="-280"/>
                    <a:ext cx="226" cy="815"/>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39" name="AutoShape 51"/>
                  <p:cNvSpPr>
                    <a:spLocks noChangeArrowheads="1"/>
                  </p:cNvSpPr>
                  <p:nvPr/>
                </p:nvSpPr>
                <p:spPr bwMode="auto">
                  <a:xfrm rot="6078281">
                    <a:off x="429" y="-296"/>
                    <a:ext cx="226"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40" name="AutoShape 52"/>
                  <p:cNvSpPr>
                    <a:spLocks noChangeArrowheads="1"/>
                  </p:cNvSpPr>
                  <p:nvPr/>
                </p:nvSpPr>
                <p:spPr bwMode="auto">
                  <a:xfrm rot="6373927">
                    <a:off x="515" y="-275"/>
                    <a:ext cx="230"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41" name="AutoShape 53"/>
                  <p:cNvSpPr>
                    <a:spLocks noChangeArrowheads="1"/>
                  </p:cNvSpPr>
                  <p:nvPr/>
                </p:nvSpPr>
                <p:spPr bwMode="auto">
                  <a:xfrm rot="6906312">
                    <a:off x="599" y="-244"/>
                    <a:ext cx="226"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grpSp>
        <p:sp>
          <p:nvSpPr>
            <p:cNvPr id="164" name="Text Box 55"/>
            <p:cNvSpPr txBox="1">
              <a:spLocks noChangeArrowheads="1"/>
            </p:cNvSpPr>
            <p:nvPr/>
          </p:nvSpPr>
          <p:spPr bwMode="auto">
            <a:xfrm>
              <a:off x="5830419" y="2126782"/>
              <a:ext cx="882650" cy="38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1" i="0" u="none" strike="noStrike" kern="0" cap="none" spc="0" normalizeH="0" baseline="0" noProof="0" dirty="0">
                  <a:ln>
                    <a:noFill/>
                  </a:ln>
                  <a:solidFill>
                    <a:srgbClr val="003366"/>
                  </a:solidFill>
                  <a:effectLst/>
                  <a:uLnTx/>
                  <a:uFillTx/>
                  <a:latin typeface="Arial" panose="020B0604020202020204" pitchFamily="34" charset="0"/>
                  <a:ea typeface="宋体" panose="02010600030101010101" pitchFamily="2" charset="-122"/>
                </a:rPr>
                <a:t>NO.1</a:t>
              </a:r>
            </a:p>
          </p:txBody>
        </p:sp>
        <p:grpSp>
          <p:nvGrpSpPr>
            <p:cNvPr id="165" name="Group 61"/>
            <p:cNvGrpSpPr/>
            <p:nvPr/>
          </p:nvGrpSpPr>
          <p:grpSpPr bwMode="auto">
            <a:xfrm>
              <a:off x="5196304" y="4481390"/>
              <a:ext cx="1150189" cy="1177323"/>
              <a:chOff x="-4" y="-4"/>
              <a:chExt cx="610" cy="640"/>
            </a:xfrm>
          </p:grpSpPr>
          <p:pic>
            <p:nvPicPr>
              <p:cNvPr id="216" name="Picture 57" descr="light_shadow"/>
              <p:cNvPicPr>
                <a:picLocks noChangeAspect="1" noChangeArrowheads="1"/>
              </p:cNvPicPr>
              <p:nvPr/>
            </p:nvPicPr>
            <p:blipFill>
              <a:blip r:embed="rId9">
                <a:lum bright="-84000" contrast="-48000"/>
                <a:extLst>
                  <a:ext uri="{28A0092B-C50C-407E-A947-70E740481C1C}">
                    <a14:useLocalDpi xmlns:a14="http://schemas.microsoft.com/office/drawing/2010/main" val="0"/>
                  </a:ext>
                </a:extLst>
              </a:blip>
              <a:srcRect/>
              <a:stretch>
                <a:fillRect/>
              </a:stretch>
            </p:blipFill>
            <p:spPr bwMode="auto">
              <a:xfrm>
                <a:off x="58" y="498"/>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58" descr="circuler_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8" name="Group 64"/>
              <p:cNvGrpSpPr/>
              <p:nvPr/>
            </p:nvGrpSpPr>
            <p:grpSpPr bwMode="auto">
              <a:xfrm>
                <a:off x="-4" y="-4"/>
                <a:ext cx="610" cy="594"/>
                <a:chOff x="0" y="0"/>
                <a:chExt cx="1200912" cy="1170432"/>
              </a:xfrm>
            </p:grpSpPr>
            <p:pic>
              <p:nvPicPr>
                <p:cNvPr id="230" name="Oval 59"/>
                <p:cNvPicPr>
                  <a:picLocks noChangeArrowheads="1"/>
                </p:cNvPicPr>
                <p:nvPr/>
              </p:nvPicPr>
              <p:blipFill>
                <a:blip r:embed="rId11">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0" y="0"/>
                  <a:ext cx="1200912" cy="117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 Box 66"/>
                <p:cNvSpPr txBox="1">
                  <a:spLocks noChangeArrowheads="1"/>
                </p:cNvSpPr>
                <p:nvPr/>
              </p:nvSpPr>
              <p:spPr bwMode="auto">
                <a:xfrm>
                  <a:off x="180234" y="176976"/>
                  <a:ext cx="840357" cy="82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9" name="Group 67"/>
              <p:cNvGrpSpPr/>
              <p:nvPr/>
            </p:nvGrpSpPr>
            <p:grpSpPr bwMode="auto">
              <a:xfrm rot="-1045052" flipH="1" flipV="1">
                <a:off x="49" y="488"/>
                <a:ext cx="470" cy="111"/>
                <a:chOff x="-1" y="0"/>
                <a:chExt cx="892" cy="245"/>
              </a:xfrm>
            </p:grpSpPr>
            <p:grpSp>
              <p:nvGrpSpPr>
                <p:cNvPr id="220" name="Group 68"/>
                <p:cNvGrpSpPr/>
                <p:nvPr/>
              </p:nvGrpSpPr>
              <p:grpSpPr bwMode="auto">
                <a:xfrm>
                  <a:off x="-1" y="0"/>
                  <a:ext cx="742" cy="186"/>
                  <a:chOff x="-2" y="0"/>
                  <a:chExt cx="1118" cy="279"/>
                </a:xfrm>
              </p:grpSpPr>
              <p:sp>
                <p:nvSpPr>
                  <p:cNvPr id="226" name="AutoShape 62"/>
                  <p:cNvSpPr>
                    <a:spLocks noChangeArrowheads="1"/>
                  </p:cNvSpPr>
                  <p:nvPr/>
                </p:nvSpPr>
                <p:spPr bwMode="auto">
                  <a:xfrm rot="5263130">
                    <a:off x="297" y="-289"/>
                    <a:ext cx="231"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27" name="AutoShape 63"/>
                  <p:cNvSpPr>
                    <a:spLocks noChangeArrowheads="1"/>
                  </p:cNvSpPr>
                  <p:nvPr/>
                </p:nvSpPr>
                <p:spPr bwMode="auto">
                  <a:xfrm rot="6078281">
                    <a:off x="431" y="-285"/>
                    <a:ext cx="231"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28" name="AutoShape 64"/>
                  <p:cNvSpPr>
                    <a:spLocks noChangeArrowheads="1"/>
                  </p:cNvSpPr>
                  <p:nvPr/>
                </p:nvSpPr>
                <p:spPr bwMode="auto">
                  <a:xfrm rot="6373927">
                    <a:off x="508" y="-271"/>
                    <a:ext cx="231"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29" name="AutoShape 65"/>
                  <p:cNvSpPr>
                    <a:spLocks noChangeArrowheads="1"/>
                  </p:cNvSpPr>
                  <p:nvPr/>
                </p:nvSpPr>
                <p:spPr bwMode="auto">
                  <a:xfrm rot="6906312">
                    <a:off x="593" y="-243"/>
                    <a:ext cx="231"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221" name="Group 73"/>
                <p:cNvGrpSpPr/>
                <p:nvPr/>
              </p:nvGrpSpPr>
              <p:grpSpPr bwMode="auto">
                <a:xfrm rot="1353540">
                  <a:off x="149" y="59"/>
                  <a:ext cx="742" cy="186"/>
                  <a:chOff x="-2" y="0"/>
                  <a:chExt cx="1118" cy="279"/>
                </a:xfrm>
              </p:grpSpPr>
              <p:sp>
                <p:nvSpPr>
                  <p:cNvPr id="222" name="AutoShape 67"/>
                  <p:cNvSpPr>
                    <a:spLocks noChangeArrowheads="1"/>
                  </p:cNvSpPr>
                  <p:nvPr/>
                </p:nvSpPr>
                <p:spPr bwMode="auto">
                  <a:xfrm rot="5263130">
                    <a:off x="298" y="-287"/>
                    <a:ext cx="231" cy="821"/>
                  </a:xfrm>
                  <a:prstGeom prst="moon">
                    <a:avLst>
                      <a:gd name="adj" fmla="val 49773"/>
                    </a:avLst>
                  </a:prstGeom>
                  <a:solidFill>
                    <a:srgbClr val="FFFFFF">
                      <a:alpha val="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23" name="AutoShape 68"/>
                  <p:cNvSpPr>
                    <a:spLocks noChangeArrowheads="1"/>
                  </p:cNvSpPr>
                  <p:nvPr/>
                </p:nvSpPr>
                <p:spPr bwMode="auto">
                  <a:xfrm rot="6078281">
                    <a:off x="435" y="-286"/>
                    <a:ext cx="229"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24" name="AutoShape 69"/>
                  <p:cNvSpPr>
                    <a:spLocks noChangeArrowheads="1"/>
                  </p:cNvSpPr>
                  <p:nvPr/>
                </p:nvSpPr>
                <p:spPr bwMode="auto">
                  <a:xfrm rot="6373927">
                    <a:off x="510" y="-262"/>
                    <a:ext cx="231" cy="823"/>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25" name="AutoShape 70"/>
                  <p:cNvSpPr>
                    <a:spLocks noChangeArrowheads="1"/>
                  </p:cNvSpPr>
                  <p:nvPr/>
                </p:nvSpPr>
                <p:spPr bwMode="auto">
                  <a:xfrm rot="6906312">
                    <a:off x="601" y="-234"/>
                    <a:ext cx="229"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grpSp>
        <p:sp>
          <p:nvSpPr>
            <p:cNvPr id="166" name="Text Box 72"/>
            <p:cNvSpPr txBox="1">
              <a:spLocks noChangeArrowheads="1"/>
            </p:cNvSpPr>
            <p:nvPr/>
          </p:nvSpPr>
          <p:spPr bwMode="auto">
            <a:xfrm>
              <a:off x="5275263" y="4808538"/>
              <a:ext cx="10017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000" b="1" i="0" u="none" strike="noStrike" kern="0" cap="none" spc="0" normalizeH="0" baseline="0" noProof="0" dirty="0">
                  <a:ln>
                    <a:noFill/>
                  </a:ln>
                  <a:solidFill>
                    <a:srgbClr val="003366"/>
                  </a:solidFill>
                  <a:effectLst/>
                  <a:uLnTx/>
                  <a:uFillTx/>
                  <a:latin typeface="Arial" panose="020B0604020202020204" pitchFamily="34" charset="0"/>
                  <a:ea typeface="宋体" panose="02010600030101010101" pitchFamily="2" charset="-122"/>
                </a:rPr>
                <a:t>NO.3</a:t>
              </a:r>
            </a:p>
          </p:txBody>
        </p:sp>
        <p:grpSp>
          <p:nvGrpSpPr>
            <p:cNvPr id="167" name="Group 80"/>
            <p:cNvGrpSpPr/>
            <p:nvPr/>
          </p:nvGrpSpPr>
          <p:grpSpPr bwMode="auto">
            <a:xfrm>
              <a:off x="3730102" y="5118543"/>
              <a:ext cx="1003057" cy="1032583"/>
              <a:chOff x="-3" y="-5"/>
              <a:chExt cx="609" cy="641"/>
            </a:xfrm>
          </p:grpSpPr>
          <p:pic>
            <p:nvPicPr>
              <p:cNvPr id="200" name="Picture 74" descr="light_shadow"/>
              <p:cNvPicPr>
                <a:picLocks noChangeAspect="1" noChangeArrowheads="1"/>
              </p:cNvPicPr>
              <p:nvPr/>
            </p:nvPicPr>
            <p:blipFill>
              <a:blip r:embed="rId12">
                <a:lum bright="-84000" contrast="-48000"/>
                <a:extLst>
                  <a:ext uri="{28A0092B-C50C-407E-A947-70E740481C1C}">
                    <a14:useLocalDpi xmlns:a14="http://schemas.microsoft.com/office/drawing/2010/main" val="0"/>
                  </a:ext>
                </a:extLst>
              </a:blip>
              <a:srcRect/>
              <a:stretch>
                <a:fillRect/>
              </a:stretch>
            </p:blipFill>
            <p:spPr bwMode="auto">
              <a:xfrm>
                <a:off x="49" y="498"/>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75" descr="circuler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2" name="Group 83"/>
              <p:cNvGrpSpPr/>
              <p:nvPr/>
            </p:nvGrpSpPr>
            <p:grpSpPr bwMode="auto">
              <a:xfrm>
                <a:off x="-3" y="-5"/>
                <a:ext cx="609" cy="596"/>
                <a:chOff x="0" y="0"/>
                <a:chExt cx="896782" cy="877824"/>
              </a:xfrm>
            </p:grpSpPr>
            <p:pic>
              <p:nvPicPr>
                <p:cNvPr id="214" name="Oval 76"/>
                <p:cNvPicPr>
                  <a:picLocks noChangeArrowheads="1"/>
                </p:cNvPicPr>
                <p:nvPr/>
              </p:nvPicPr>
              <p:blipFill>
                <a:blip r:embed="rId14">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0" y="0"/>
                  <a:ext cx="896782"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85"/>
                <p:cNvSpPr txBox="1">
                  <a:spLocks noChangeArrowheads="1"/>
                </p:cNvSpPr>
                <p:nvPr/>
              </p:nvSpPr>
              <p:spPr bwMode="auto">
                <a:xfrm>
                  <a:off x="135202" y="133130"/>
                  <a:ext cx="626863" cy="61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3" name="Group 86"/>
              <p:cNvGrpSpPr/>
              <p:nvPr/>
            </p:nvGrpSpPr>
            <p:grpSpPr bwMode="auto">
              <a:xfrm rot="-1045052" flipH="1" flipV="1">
                <a:off x="49" y="488"/>
                <a:ext cx="470" cy="111"/>
                <a:chOff x="-1" y="0"/>
                <a:chExt cx="892" cy="245"/>
              </a:xfrm>
            </p:grpSpPr>
            <p:grpSp>
              <p:nvGrpSpPr>
                <p:cNvPr id="204" name="Group 87"/>
                <p:cNvGrpSpPr/>
                <p:nvPr/>
              </p:nvGrpSpPr>
              <p:grpSpPr bwMode="auto">
                <a:xfrm>
                  <a:off x="-1" y="0"/>
                  <a:ext cx="742" cy="186"/>
                  <a:chOff x="-2" y="0"/>
                  <a:chExt cx="1118" cy="279"/>
                </a:xfrm>
              </p:grpSpPr>
              <p:sp>
                <p:nvSpPr>
                  <p:cNvPr id="210" name="AutoShape 79"/>
                  <p:cNvSpPr>
                    <a:spLocks noChangeArrowheads="1"/>
                  </p:cNvSpPr>
                  <p:nvPr/>
                </p:nvSpPr>
                <p:spPr bwMode="auto">
                  <a:xfrm rot="5263130">
                    <a:off x="299" y="-290"/>
                    <a:ext cx="215"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11" name="AutoShape 80"/>
                  <p:cNvSpPr>
                    <a:spLocks noChangeArrowheads="1"/>
                  </p:cNvSpPr>
                  <p:nvPr/>
                </p:nvSpPr>
                <p:spPr bwMode="auto">
                  <a:xfrm rot="6078281">
                    <a:off x="427" y="-285"/>
                    <a:ext cx="222" cy="81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12" name="AutoShape 81"/>
                  <p:cNvSpPr>
                    <a:spLocks noChangeArrowheads="1"/>
                  </p:cNvSpPr>
                  <p:nvPr/>
                </p:nvSpPr>
                <p:spPr bwMode="auto">
                  <a:xfrm rot="6373927">
                    <a:off x="507" y="-267"/>
                    <a:ext cx="219"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13" name="AutoShape 82"/>
                  <p:cNvSpPr>
                    <a:spLocks noChangeArrowheads="1"/>
                  </p:cNvSpPr>
                  <p:nvPr/>
                </p:nvSpPr>
                <p:spPr bwMode="auto">
                  <a:xfrm rot="6906312">
                    <a:off x="594" y="-235"/>
                    <a:ext cx="222"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205" name="Group 92"/>
                <p:cNvGrpSpPr/>
                <p:nvPr/>
              </p:nvGrpSpPr>
              <p:grpSpPr bwMode="auto">
                <a:xfrm rot="1353540">
                  <a:off x="149" y="59"/>
                  <a:ext cx="742" cy="186"/>
                  <a:chOff x="-2" y="0"/>
                  <a:chExt cx="1118" cy="279"/>
                </a:xfrm>
              </p:grpSpPr>
              <p:sp>
                <p:nvSpPr>
                  <p:cNvPr id="206" name="AutoShape 84"/>
                  <p:cNvSpPr>
                    <a:spLocks noChangeArrowheads="1"/>
                  </p:cNvSpPr>
                  <p:nvPr/>
                </p:nvSpPr>
                <p:spPr bwMode="auto">
                  <a:xfrm rot="5263130">
                    <a:off x="301" y="-276"/>
                    <a:ext cx="219" cy="821"/>
                  </a:xfrm>
                  <a:prstGeom prst="moon">
                    <a:avLst>
                      <a:gd name="adj" fmla="val 49773"/>
                    </a:avLst>
                  </a:prstGeom>
                  <a:solidFill>
                    <a:srgbClr val="FFFFFF">
                      <a:alpha val="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07" name="AutoShape 85"/>
                  <p:cNvSpPr>
                    <a:spLocks noChangeArrowheads="1"/>
                  </p:cNvSpPr>
                  <p:nvPr/>
                </p:nvSpPr>
                <p:spPr bwMode="auto">
                  <a:xfrm rot="6078281">
                    <a:off x="439" y="-282"/>
                    <a:ext cx="225"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08" name="AutoShape 86"/>
                  <p:cNvSpPr>
                    <a:spLocks noChangeArrowheads="1"/>
                  </p:cNvSpPr>
                  <p:nvPr/>
                </p:nvSpPr>
                <p:spPr bwMode="auto">
                  <a:xfrm rot="6373927">
                    <a:off x="514" y="-255"/>
                    <a:ext cx="222"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209" name="AutoShape 87"/>
                  <p:cNvSpPr>
                    <a:spLocks noChangeArrowheads="1"/>
                  </p:cNvSpPr>
                  <p:nvPr/>
                </p:nvSpPr>
                <p:spPr bwMode="auto">
                  <a:xfrm rot="6906312">
                    <a:off x="602" y="-235"/>
                    <a:ext cx="222" cy="821"/>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grpSp>
        <p:sp>
          <p:nvSpPr>
            <p:cNvPr id="168" name="Text Box 89"/>
            <p:cNvSpPr txBox="1">
              <a:spLocks noChangeArrowheads="1"/>
            </p:cNvSpPr>
            <p:nvPr/>
          </p:nvSpPr>
          <p:spPr bwMode="auto">
            <a:xfrm>
              <a:off x="3728066" y="5374425"/>
              <a:ext cx="10525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000" b="1" i="0" u="none" strike="noStrike" kern="0" cap="none" spc="0" normalizeH="0" baseline="0" noProof="0" dirty="0">
                  <a:ln>
                    <a:noFill/>
                  </a:ln>
                  <a:solidFill>
                    <a:srgbClr val="003366"/>
                  </a:solidFill>
                  <a:effectLst/>
                  <a:uLnTx/>
                  <a:uFillTx/>
                  <a:latin typeface="Arial" panose="020B0604020202020204" pitchFamily="34" charset="0"/>
                  <a:ea typeface="宋体" panose="02010600030101010101" pitchFamily="2" charset="-122"/>
                </a:rPr>
                <a:t>NO.4</a:t>
              </a:r>
            </a:p>
          </p:txBody>
        </p:sp>
        <p:sp>
          <p:nvSpPr>
            <p:cNvPr id="169" name="Line 8"/>
            <p:cNvSpPr>
              <a:spLocks noChangeShapeType="1"/>
            </p:cNvSpPr>
            <p:nvPr/>
          </p:nvSpPr>
          <p:spPr bwMode="auto">
            <a:xfrm rot="20560554" flipH="1">
              <a:off x="2276476" y="3606800"/>
              <a:ext cx="1484313" cy="1941513"/>
            </a:xfrm>
            <a:prstGeom prst="line">
              <a:avLst/>
            </a:prstGeom>
            <a:noFill/>
            <a:ln w="9525">
              <a:solidFill>
                <a:srgbClr val="B2B2B2"/>
              </a:solidFill>
              <a:prstDash val="dash"/>
              <a:round/>
            </a:ln>
            <a:extLst>
              <a:ext uri="{909E8E84-426E-40DD-AFC4-6F175D3DCCD1}">
                <a14:hiddenFill xmlns:a14="http://schemas.microsoft.com/office/drawing/2010/main">
                  <a:noFill/>
                </a14:hiddenFill>
              </a:ext>
            </a:extLst>
          </p:spPr>
          <p:txBody>
            <a:bodyPr wrap="none" lIns="111237" tIns="55618" rIns="111237" bIns="5561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nvGrpSpPr>
            <p:cNvPr id="170" name="Group 15"/>
            <p:cNvGrpSpPr/>
            <p:nvPr/>
          </p:nvGrpSpPr>
          <p:grpSpPr bwMode="auto">
            <a:xfrm>
              <a:off x="2206267" y="5302944"/>
              <a:ext cx="795851" cy="816846"/>
              <a:chOff x="-2" y="-4"/>
              <a:chExt cx="608" cy="640"/>
            </a:xfrm>
          </p:grpSpPr>
          <p:pic>
            <p:nvPicPr>
              <p:cNvPr id="184" name="Picture 15" descr="light_shadow"/>
              <p:cNvPicPr>
                <a:picLocks noChangeAspect="1" noChangeArrowheads="1"/>
              </p:cNvPicPr>
              <p:nvPr/>
            </p:nvPicPr>
            <p:blipFill>
              <a:blip r:embed="rId15">
                <a:lum bright="-84000" contrast="-48000"/>
                <a:extLst>
                  <a:ext uri="{28A0092B-C50C-407E-A947-70E740481C1C}">
                    <a14:useLocalDpi xmlns:a14="http://schemas.microsoft.com/office/drawing/2010/main" val="0"/>
                  </a:ext>
                </a:extLst>
              </a:blip>
              <a:srcRect/>
              <a:stretch>
                <a:fillRect/>
              </a:stretch>
            </p:blipFill>
            <p:spPr bwMode="auto">
              <a:xfrm>
                <a:off x="58" y="498"/>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6" descr="circuler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 name="Group 18"/>
              <p:cNvGrpSpPr/>
              <p:nvPr/>
            </p:nvGrpSpPr>
            <p:grpSpPr bwMode="auto">
              <a:xfrm>
                <a:off x="-2" y="-4"/>
                <a:ext cx="607" cy="595"/>
                <a:chOff x="0" y="0"/>
                <a:chExt cx="963168" cy="944880"/>
              </a:xfrm>
            </p:grpSpPr>
            <p:pic>
              <p:nvPicPr>
                <p:cNvPr id="198" name="Oval 17"/>
                <p:cNvPicPr>
                  <a:picLocks noChangeArrowheads="1"/>
                </p:cNvPicPr>
                <p:nvPr/>
              </p:nvPicPr>
              <p:blipFill>
                <a:blip r:embed="rId17">
                  <a:duotone>
                    <a:srgbClr val="EEECE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0" y="0"/>
                  <a:ext cx="963168" cy="94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Text Box 20"/>
                <p:cNvSpPr txBox="1">
                  <a:spLocks noChangeArrowheads="1"/>
                </p:cNvSpPr>
                <p:nvPr/>
              </p:nvSpPr>
              <p:spPr bwMode="auto">
                <a:xfrm>
                  <a:off x="135144" y="149252"/>
                  <a:ext cx="683168" cy="65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7" name="Group 21"/>
              <p:cNvGrpSpPr/>
              <p:nvPr/>
            </p:nvGrpSpPr>
            <p:grpSpPr bwMode="auto">
              <a:xfrm rot="-1045052" flipH="1" flipV="1">
                <a:off x="49" y="489"/>
                <a:ext cx="470" cy="111"/>
                <a:chOff x="-1" y="0"/>
                <a:chExt cx="892" cy="245"/>
              </a:xfrm>
            </p:grpSpPr>
            <p:grpSp>
              <p:nvGrpSpPr>
                <p:cNvPr id="188" name="Group 22"/>
                <p:cNvGrpSpPr/>
                <p:nvPr/>
              </p:nvGrpSpPr>
              <p:grpSpPr bwMode="auto">
                <a:xfrm>
                  <a:off x="-1" y="0"/>
                  <a:ext cx="742" cy="186"/>
                  <a:chOff x="-2" y="0"/>
                  <a:chExt cx="1118" cy="279"/>
                </a:xfrm>
              </p:grpSpPr>
              <p:sp>
                <p:nvSpPr>
                  <p:cNvPr id="194" name="AutoShape 20"/>
                  <p:cNvSpPr>
                    <a:spLocks noChangeArrowheads="1"/>
                  </p:cNvSpPr>
                  <p:nvPr/>
                </p:nvSpPr>
                <p:spPr bwMode="auto">
                  <a:xfrm rot="5263130">
                    <a:off x="307" y="-263"/>
                    <a:ext cx="226"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95" name="AutoShape 21"/>
                  <p:cNvSpPr>
                    <a:spLocks noChangeArrowheads="1"/>
                  </p:cNvSpPr>
                  <p:nvPr/>
                </p:nvSpPr>
                <p:spPr bwMode="auto">
                  <a:xfrm rot="6078281">
                    <a:off x="445" y="-267"/>
                    <a:ext cx="226" cy="825"/>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96" name="AutoShape 22"/>
                  <p:cNvSpPr>
                    <a:spLocks noChangeArrowheads="1"/>
                  </p:cNvSpPr>
                  <p:nvPr/>
                </p:nvSpPr>
                <p:spPr bwMode="auto">
                  <a:xfrm rot="6373927">
                    <a:off x="519" y="-249"/>
                    <a:ext cx="235" cy="822"/>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97" name="AutoShape 23"/>
                  <p:cNvSpPr>
                    <a:spLocks noChangeArrowheads="1"/>
                  </p:cNvSpPr>
                  <p:nvPr/>
                </p:nvSpPr>
                <p:spPr bwMode="auto">
                  <a:xfrm rot="6906312">
                    <a:off x="611" y="-212"/>
                    <a:ext cx="226" cy="822"/>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189" name="Group 27"/>
                <p:cNvGrpSpPr/>
                <p:nvPr/>
              </p:nvGrpSpPr>
              <p:grpSpPr bwMode="auto">
                <a:xfrm rot="1353540">
                  <a:off x="149" y="59"/>
                  <a:ext cx="742" cy="186"/>
                  <a:chOff x="-2" y="0"/>
                  <a:chExt cx="1118" cy="279"/>
                </a:xfrm>
              </p:grpSpPr>
              <p:sp>
                <p:nvSpPr>
                  <p:cNvPr id="190" name="AutoShape 25"/>
                  <p:cNvSpPr>
                    <a:spLocks noChangeArrowheads="1"/>
                  </p:cNvSpPr>
                  <p:nvPr/>
                </p:nvSpPr>
                <p:spPr bwMode="auto">
                  <a:xfrm rot="5263130">
                    <a:off x="306" y="-281"/>
                    <a:ext cx="226" cy="815"/>
                  </a:xfrm>
                  <a:prstGeom prst="moon">
                    <a:avLst>
                      <a:gd name="adj" fmla="val 49773"/>
                    </a:avLst>
                  </a:prstGeom>
                  <a:solidFill>
                    <a:srgbClr val="FFFFFF">
                      <a:alpha val="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91" name="AutoShape 26"/>
                  <p:cNvSpPr>
                    <a:spLocks noChangeArrowheads="1"/>
                  </p:cNvSpPr>
                  <p:nvPr/>
                </p:nvSpPr>
                <p:spPr bwMode="auto">
                  <a:xfrm rot="6078281">
                    <a:off x="443" y="-297"/>
                    <a:ext cx="226"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92" name="AutoShape 27"/>
                  <p:cNvSpPr>
                    <a:spLocks noChangeArrowheads="1"/>
                  </p:cNvSpPr>
                  <p:nvPr/>
                </p:nvSpPr>
                <p:spPr bwMode="auto">
                  <a:xfrm rot="6373927">
                    <a:off x="527" y="-273"/>
                    <a:ext cx="235" cy="818"/>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93" name="AutoShape 28"/>
                  <p:cNvSpPr>
                    <a:spLocks noChangeArrowheads="1"/>
                  </p:cNvSpPr>
                  <p:nvPr/>
                </p:nvSpPr>
                <p:spPr bwMode="auto">
                  <a:xfrm rot="6906312">
                    <a:off x="616" y="-238"/>
                    <a:ext cx="226" cy="829"/>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grpSp>
        </p:grpSp>
        <p:sp>
          <p:nvSpPr>
            <p:cNvPr id="171" name="Text Box 30"/>
            <p:cNvSpPr txBox="1">
              <a:spLocks noChangeArrowheads="1"/>
            </p:cNvSpPr>
            <p:nvPr/>
          </p:nvSpPr>
          <p:spPr bwMode="auto">
            <a:xfrm>
              <a:off x="2139307" y="5470691"/>
              <a:ext cx="9604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000" b="1" i="0" u="none" strike="noStrike" kern="0" cap="none" spc="0" normalizeH="0" baseline="0" noProof="0" dirty="0">
                  <a:ln>
                    <a:noFill/>
                  </a:ln>
                  <a:solidFill>
                    <a:srgbClr val="003366"/>
                  </a:solidFill>
                  <a:effectLst/>
                  <a:uLnTx/>
                  <a:uFillTx/>
                  <a:latin typeface="Arial" panose="020B0604020202020204" pitchFamily="34" charset="0"/>
                  <a:ea typeface="宋体" panose="02010600030101010101" pitchFamily="2" charset="-122"/>
                </a:rPr>
                <a:t>NO.5</a:t>
              </a:r>
            </a:p>
          </p:txBody>
        </p:sp>
        <p:sp>
          <p:nvSpPr>
            <p:cNvPr id="172" name="Rectangle 37"/>
            <p:cNvSpPr>
              <a:spLocks noChangeArrowheads="1"/>
            </p:cNvSpPr>
            <p:nvPr/>
          </p:nvSpPr>
          <p:spPr bwMode="auto">
            <a:xfrm>
              <a:off x="3601233" y="6535351"/>
              <a:ext cx="27352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全国行业协会、企业联盟</a:t>
              </a:r>
              <a:endParaRPr kumimoji="0" lang="en-US" altLang="zh-CN" sz="14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endParaRP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师资渠道拓展，优师引进</a:t>
              </a:r>
            </a:p>
          </p:txBody>
        </p:sp>
        <p:sp>
          <p:nvSpPr>
            <p:cNvPr id="173" name="Rectangle 37"/>
            <p:cNvSpPr>
              <a:spLocks noChangeArrowheads="1"/>
            </p:cNvSpPr>
            <p:nvPr/>
          </p:nvSpPr>
          <p:spPr bwMode="auto">
            <a:xfrm>
              <a:off x="1809900" y="6463581"/>
              <a:ext cx="1430337"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37" tIns="55618" rIns="111237" bIns="55618">
              <a:spAutoFit/>
            </a:bodyPr>
            <a:lstStyle/>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企业顶岗实践</a:t>
              </a:r>
            </a:p>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Times New Roman" panose="02020603050405020304" pitchFamily="18" charset="0"/>
                </a:rPr>
                <a:t>名校进修学习</a:t>
              </a:r>
            </a:p>
          </p:txBody>
        </p:sp>
        <p:grpSp>
          <p:nvGrpSpPr>
            <p:cNvPr id="174" name="Group 10"/>
            <p:cNvGrpSpPr/>
            <p:nvPr/>
          </p:nvGrpSpPr>
          <p:grpSpPr bwMode="auto">
            <a:xfrm>
              <a:off x="2880552" y="2808955"/>
              <a:ext cx="1439788" cy="1079657"/>
              <a:chOff x="33" y="10"/>
              <a:chExt cx="864" cy="665"/>
            </a:xfrm>
            <a:solidFill>
              <a:srgbClr val="0070C0"/>
            </a:solidFill>
          </p:grpSpPr>
          <p:sp>
            <p:nvSpPr>
              <p:cNvPr id="182" name="AutoShape 10"/>
              <p:cNvSpPr>
                <a:spLocks noChangeArrowheads="1"/>
              </p:cNvSpPr>
              <p:nvPr/>
            </p:nvSpPr>
            <p:spPr bwMode="auto">
              <a:xfrm>
                <a:off x="33" y="10"/>
                <a:ext cx="864" cy="66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600 w 21600"/>
                  <a:gd name="T13" fmla="*/ 10814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1434" y="10800"/>
                    </a:moveTo>
                    <a:cubicBezTo>
                      <a:pt x="11434" y="11150"/>
                      <a:pt x="11150" y="11434"/>
                      <a:pt x="10800" y="11434"/>
                    </a:cubicBezTo>
                    <a:cubicBezTo>
                      <a:pt x="10449" y="11434"/>
                      <a:pt x="10166" y="11150"/>
                      <a:pt x="10166" y="10800"/>
                    </a:cubicBezTo>
                    <a:lnTo>
                      <a:pt x="0" y="10800"/>
                    </a:lnTo>
                    <a:cubicBezTo>
                      <a:pt x="0" y="16764"/>
                      <a:pt x="4835" y="21600"/>
                      <a:pt x="10800" y="21600"/>
                    </a:cubicBezTo>
                    <a:cubicBezTo>
                      <a:pt x="16764" y="21600"/>
                      <a:pt x="21600" y="16764"/>
                      <a:pt x="21600" y="10800"/>
                    </a:cubicBezTo>
                    <a:lnTo>
                      <a:pt x="11434" y="10800"/>
                    </a:lnTo>
                    <a:close/>
                  </a:path>
                </a:pathLst>
              </a:custGeom>
              <a:solidFill>
                <a:srgbClr val="1F497D">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sp>
            <p:nvSpPr>
              <p:cNvPr id="183" name="Oval 11"/>
              <p:cNvSpPr>
                <a:spLocks noChangeArrowheads="1"/>
              </p:cNvSpPr>
              <p:nvPr/>
            </p:nvSpPr>
            <p:spPr bwMode="auto">
              <a:xfrm>
                <a:off x="33" y="308"/>
                <a:ext cx="864" cy="89"/>
              </a:xfrm>
              <a:prstGeom prst="ellipse">
                <a:avLst/>
              </a:prstGeom>
              <a:solidFill>
                <a:srgbClr val="1F497D">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Arial" panose="020B0604020202020204" pitchFamily="34" charset="0"/>
                </a:endParaRPr>
              </a:p>
            </p:txBody>
          </p:sp>
        </p:grpSp>
        <p:pic>
          <p:nvPicPr>
            <p:cNvPr id="175" name="Picture 12" descr="worldmap_ani8"/>
            <p:cNvPicPr>
              <a:picLocks noChangeAspect="1" noChangeArrowheads="1"/>
            </p:cNvPicPr>
            <p:nvPr/>
          </p:nvPicPr>
          <p:blipFill>
            <a:blip r:embed="rId18">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002118" y="2152580"/>
              <a:ext cx="1235908" cy="120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3" descr="shadow_1_m"/>
            <p:cNvPicPr>
              <a:picLocks noChangeAspect="1" noChangeArrowheads="1"/>
            </p:cNvPicPr>
            <p:nvPr/>
          </p:nvPicPr>
          <p:blipFill>
            <a:blip r:embed="rId19">
              <a:duotone>
                <a:prstClr val="black"/>
                <a:sysClr val="window" lastClr="FFFFFF">
                  <a:lumMod val="85000"/>
                  <a:tint val="45000"/>
                  <a:satMod val="400000"/>
                </a:sysClr>
              </a:duotone>
              <a:extLst>
                <a:ext uri="{BEBA8EAE-BF5A-486C-A8C5-ECC9F3942E4B}">
                  <a14:imgProps xmlns:a14="http://schemas.microsoft.com/office/drawing/2010/main">
                    <a14:imgLayer r:embed="rId20">
                      <a14:imgEffect>
                        <a14:saturation sat="94000"/>
                      </a14:imgEffect>
                    </a14:imgLayer>
                  </a14:imgProps>
                </a:ext>
                <a:ext uri="{28A0092B-C50C-407E-A947-70E740481C1C}">
                  <a14:useLocalDpi xmlns:a14="http://schemas.microsoft.com/office/drawing/2010/main" val="0"/>
                </a:ext>
              </a:extLst>
            </a:blip>
            <a:srcRect/>
            <a:stretch>
              <a:fillRect/>
            </a:stretch>
          </p:blipFill>
          <p:spPr bwMode="auto">
            <a:xfrm>
              <a:off x="3233691" y="3379145"/>
              <a:ext cx="672970" cy="11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矩形 177"/>
            <p:cNvSpPr/>
            <p:nvPr/>
          </p:nvSpPr>
          <p:spPr bwMode="auto">
            <a:xfrm>
              <a:off x="1809820" y="6118835"/>
              <a:ext cx="1502423" cy="358525"/>
            </a:xfrm>
            <a:prstGeom prst="rect">
              <a:avLst/>
            </a:prstGeom>
          </p:spPr>
          <p:txBody>
            <a:bodyPr wrap="none" lIns="111237" tIns="55618" rIns="111237" bIns="556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61" normalizeH="0" baseline="0" noProof="0" dirty="0">
                  <a:ln w="11430"/>
                  <a:solidFill>
                    <a:srgbClr val="0081E2"/>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校外实践拓展</a:t>
              </a:r>
            </a:p>
          </p:txBody>
        </p:sp>
        <p:sp>
          <p:nvSpPr>
            <p:cNvPr id="179" name="矩形 178"/>
            <p:cNvSpPr/>
            <p:nvPr/>
          </p:nvSpPr>
          <p:spPr bwMode="auto">
            <a:xfrm>
              <a:off x="3613018" y="6160262"/>
              <a:ext cx="1715393" cy="358525"/>
            </a:xfrm>
            <a:prstGeom prst="rect">
              <a:avLst/>
            </a:prstGeom>
          </p:spPr>
          <p:txBody>
            <a:bodyPr wrap="none" lIns="111237" tIns="55618" rIns="111237" bIns="556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61" normalizeH="0" baseline="0" noProof="0" dirty="0">
                  <a:ln w="11430"/>
                  <a:solidFill>
                    <a:srgbClr val="0081E2"/>
                  </a:solidFill>
                  <a:effectLst/>
                  <a:uLnTx/>
                  <a:uFillTx/>
                  <a:latin typeface="微软雅黑" panose="020B0503020204020204" pitchFamily="34" charset="-122"/>
                  <a:ea typeface="微软雅黑" panose="020B0503020204020204" pitchFamily="34" charset="-122"/>
                  <a:sym typeface="Times New Roman" panose="02020603050405020304" pitchFamily="18" charset="0"/>
                </a:rPr>
                <a:t>兼职教师师资库</a:t>
              </a:r>
            </a:p>
          </p:txBody>
        </p:sp>
        <p:sp>
          <p:nvSpPr>
            <p:cNvPr id="180" name="矩形 179"/>
            <p:cNvSpPr/>
            <p:nvPr/>
          </p:nvSpPr>
          <p:spPr bwMode="auto">
            <a:xfrm>
              <a:off x="6274983" y="5110965"/>
              <a:ext cx="1502423" cy="358525"/>
            </a:xfrm>
            <a:prstGeom prst="rect">
              <a:avLst/>
            </a:prstGeom>
          </p:spPr>
          <p:txBody>
            <a:bodyPr wrap="none" lIns="111237" tIns="55618" rIns="111237" bIns="556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defTabSz="914400" eaLnBrk="1" fontAlgn="auto" latinLnBrk="0" hangingPunct="1">
                <a:lnSpc>
                  <a:spcPct val="100000"/>
                </a:lnSpc>
                <a:spcBef>
                  <a:spcPts val="365"/>
                </a:spcBef>
                <a:spcAft>
                  <a:spcPts val="0"/>
                </a:spcAft>
                <a:buClrTx/>
                <a:buSzTx/>
                <a:buFontTx/>
                <a:buNone/>
                <a:tabLst/>
                <a:defRPr/>
              </a:pPr>
              <a:r>
                <a:rPr kumimoji="0" lang="zh-CN" altLang="en-US" sz="1600" b="1" i="0" u="none" strike="noStrike" kern="0" cap="none" spc="61" normalizeH="0" baseline="0" noProof="0" dirty="0">
                  <a:ln w="11430"/>
                  <a:solidFill>
                    <a:srgbClr val="0081E2"/>
                  </a:solidFill>
                  <a:effectLst/>
                  <a:uLnTx/>
                  <a:uFillTx/>
                  <a:latin typeface="微软雅黑" panose="020B0503020204020204" pitchFamily="34" charset="-122"/>
                  <a:ea typeface="微软雅黑" panose="020B0503020204020204" pitchFamily="34" charset="-122"/>
                  <a:sym typeface="黑体" panose="02010609060101010101" pitchFamily="2" charset="-122"/>
                </a:rPr>
                <a:t>境外研修考察</a:t>
              </a:r>
              <a:endParaRPr kumimoji="0" lang="en-US" altLang="zh-CN" sz="1600" b="1" i="0" u="none" strike="noStrike" kern="0" cap="none" spc="61" normalizeH="0" baseline="0" noProof="0" dirty="0">
                <a:ln w="11430"/>
                <a:solidFill>
                  <a:srgbClr val="0081E2"/>
                </a:solidFill>
                <a:effectLst/>
                <a:uLnTx/>
                <a:uFillTx/>
                <a:latin typeface="微软雅黑" panose="020B0503020204020204" pitchFamily="34" charset="-122"/>
                <a:ea typeface="微软雅黑" panose="020B0503020204020204" pitchFamily="34" charset="-122"/>
                <a:sym typeface="黑体" panose="02010609060101010101" pitchFamily="2" charset="-122"/>
              </a:endParaRPr>
            </a:p>
          </p:txBody>
        </p:sp>
        <p:sp>
          <p:nvSpPr>
            <p:cNvPr id="181" name="矩形 180"/>
            <p:cNvSpPr/>
            <p:nvPr/>
          </p:nvSpPr>
          <p:spPr bwMode="auto">
            <a:xfrm>
              <a:off x="6624602" y="1873250"/>
              <a:ext cx="1997087" cy="358525"/>
            </a:xfrm>
            <a:prstGeom prst="rect">
              <a:avLst/>
            </a:prstGeom>
          </p:spPr>
          <p:txBody>
            <a:bodyPr wrap="none" lIns="111237" tIns="55618" rIns="111237" bIns="556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61" normalizeH="0" baseline="0" noProof="0" dirty="0">
                  <a:ln w="11430"/>
                  <a:gradFill>
                    <a:gsLst>
                      <a:gs pos="25000">
                        <a:srgbClr val="C0504D">
                          <a:satMod val="155000"/>
                        </a:srgbClr>
                      </a:gs>
                      <a:gs pos="100000">
                        <a:srgbClr val="C0504D">
                          <a:shade val="45000"/>
                          <a:satMod val="165000"/>
                        </a:srgbClr>
                      </a:gs>
                    </a:gsLst>
                    <a:lin ang="5400000"/>
                  </a:gradFill>
                  <a:effectLst/>
                  <a:uLnTx/>
                  <a:uFillTx/>
                  <a:latin typeface="微软雅黑" panose="020B0503020204020204" pitchFamily="34" charset="-122"/>
                  <a:ea typeface="微软雅黑" panose="020B0503020204020204" pitchFamily="34" charset="-122"/>
                  <a:sym typeface="黑体" panose="02010609060101010101" pitchFamily="2" charset="-122"/>
                </a:rPr>
                <a:t> </a:t>
              </a:r>
              <a:r>
                <a:rPr kumimoji="0" lang="zh-CN" altLang="en-US" sz="1600" b="1" i="0" u="none" strike="noStrike" kern="0" cap="none" spc="61" normalizeH="0" baseline="0" noProof="0" dirty="0">
                  <a:ln w="11430"/>
                  <a:solidFill>
                    <a:srgbClr val="0081E2"/>
                  </a:solidFill>
                  <a:effectLst/>
                  <a:uLnTx/>
                  <a:uFillTx/>
                  <a:latin typeface="微软雅黑" panose="020B0503020204020204" pitchFamily="34" charset="-122"/>
                  <a:ea typeface="微软雅黑" panose="020B0503020204020204" pitchFamily="34" charset="-122"/>
                  <a:sym typeface="黑体" panose="02010609060101010101" pitchFamily="2" charset="-122"/>
                </a:rPr>
                <a:t>师资队伍建设方案</a:t>
              </a:r>
              <a:endParaRPr kumimoji="0" lang="zh-CN" altLang="en-US" sz="1600" b="1" i="0" u="none" strike="noStrike" kern="0" cap="none" spc="61" normalizeH="0" baseline="0" noProof="0" dirty="0">
                <a:ln w="11430"/>
                <a:solidFill>
                  <a:srgbClr val="0081E2"/>
                </a:solidFill>
                <a:effectLst/>
                <a:uLnTx/>
                <a:uFillTx/>
                <a:latin typeface="Arial" panose="020B0604020202020204" pitchFamily="34" charset="0"/>
              </a:endParaRPr>
            </a:p>
          </p:txBody>
        </p:sp>
      </p:grpSp>
      <p:pic>
        <p:nvPicPr>
          <p:cNvPr id="264"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98790" y="2614295"/>
            <a:ext cx="300355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矩形 264"/>
          <p:cNvSpPr/>
          <p:nvPr/>
        </p:nvSpPr>
        <p:spPr bwMode="auto">
          <a:xfrm>
            <a:off x="5804854" y="3657412"/>
            <a:ext cx="1928703" cy="358544"/>
          </a:xfrm>
          <a:prstGeom prst="rect">
            <a:avLst/>
          </a:prstGeom>
        </p:spPr>
        <p:txBody>
          <a:bodyPr wrap="none" lIns="111237" tIns="55618" rIns="111237" bIns="556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spcBef>
                <a:spcPts val="365"/>
              </a:spcBef>
              <a:defRPr/>
            </a:pPr>
            <a:r>
              <a:rPr lang="zh-CN" altLang="en-US" sz="1600" b="1" kern="0" spc="61" dirty="0" smtClean="0">
                <a:ln w="11430"/>
                <a:solidFill>
                  <a:srgbClr val="0081E2"/>
                </a:solidFill>
                <a:latin typeface="微软雅黑" panose="020B0503020204020204" pitchFamily="34" charset="-122"/>
                <a:ea typeface="微软雅黑" panose="020B0503020204020204" pitchFamily="34" charset="-122"/>
                <a:sym typeface="黑体" panose="02010609060101010101" pitchFamily="2" charset="-122"/>
              </a:rPr>
              <a:t>教育教学方法培训</a:t>
            </a:r>
            <a:endParaRPr lang="en-US" altLang="zh-CN" sz="1600" b="1" kern="0" spc="61" dirty="0">
              <a:ln w="11430"/>
              <a:solidFill>
                <a:srgbClr val="0081E2"/>
              </a:solidFill>
              <a:latin typeface="微软雅黑" panose="020B0503020204020204" pitchFamily="34" charset="-122"/>
              <a:ea typeface="微软雅黑" panose="020B0503020204020204" pitchFamily="34" charset="-122"/>
              <a:sym typeface="黑体" panose="02010609060101010101" pitchFamily="2" charset="-122"/>
            </a:endParaRPr>
          </a:p>
        </p:txBody>
      </p:sp>
      <p:sp>
        <p:nvSpPr>
          <p:cNvPr id="266" name="矩形 265"/>
          <p:cNvSpPr/>
          <p:nvPr/>
        </p:nvSpPr>
        <p:spPr bwMode="auto">
          <a:xfrm>
            <a:off x="8559465" y="5846177"/>
            <a:ext cx="2354717" cy="358544"/>
          </a:xfrm>
          <a:prstGeom prst="rect">
            <a:avLst/>
          </a:prstGeom>
        </p:spPr>
        <p:txBody>
          <a:bodyPr wrap="none" lIns="111237" tIns="55618" rIns="111237" bIns="556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eaLnBrk="1" fontAlgn="auto" hangingPunct="1">
              <a:spcBef>
                <a:spcPts val="0"/>
              </a:spcBef>
              <a:spcAft>
                <a:spcPts val="0"/>
              </a:spcAft>
              <a:defRPr/>
            </a:pPr>
            <a:r>
              <a:rPr lang="zh-CN" altLang="en-US" sz="1600" b="1" kern="0" spc="61" noProof="1">
                <a:ln w="11430"/>
                <a:solidFill>
                  <a:srgbClr val="0081E2"/>
                </a:solidFill>
                <a:latin typeface="微软雅黑" panose="020B0503020204020204" pitchFamily="34" charset="-122"/>
                <a:ea typeface="微软雅黑" panose="020B0503020204020204" pitchFamily="34" charset="-122"/>
              </a:rPr>
              <a:t>师资队伍培养提升路径</a:t>
            </a:r>
          </a:p>
        </p:txBody>
      </p:sp>
      <p:sp>
        <p:nvSpPr>
          <p:cNvPr id="267" name="TextBox 27"/>
          <p:cNvSpPr txBox="1">
            <a:spLocks noChangeArrowheads="1"/>
          </p:cNvSpPr>
          <p:nvPr/>
        </p:nvSpPr>
        <p:spPr bwMode="auto">
          <a:xfrm>
            <a:off x="791758" y="1637356"/>
            <a:ext cx="4058473" cy="411233"/>
          </a:xfrm>
          <a:prstGeom prst="rect">
            <a:avLst/>
          </a:prstGeom>
          <a:solidFill>
            <a:srgbClr val="0070C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32935" tIns="66468" rIns="132935" bIns="66468">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案例：专业群师资队伍建设框架</a:t>
            </a:r>
            <a:endPar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34" name="组合 133"/>
          <p:cNvGrpSpPr/>
          <p:nvPr/>
        </p:nvGrpSpPr>
        <p:grpSpPr>
          <a:xfrm>
            <a:off x="143590" y="714109"/>
            <a:ext cx="3290226" cy="646338"/>
            <a:chOff x="1004533" y="1862744"/>
            <a:chExt cx="3306740" cy="646338"/>
          </a:xfrm>
        </p:grpSpPr>
        <p:sp>
          <p:nvSpPr>
            <p:cNvPr id="135" name="矩形 134"/>
            <p:cNvSpPr/>
            <p:nvPr/>
          </p:nvSpPr>
          <p:spPr>
            <a:xfrm>
              <a:off x="1335539" y="2000709"/>
              <a:ext cx="2476937" cy="50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6" name="TextBox 135"/>
            <p:cNvSpPr txBox="1"/>
            <p:nvPr/>
          </p:nvSpPr>
          <p:spPr>
            <a:xfrm>
              <a:off x="1004533" y="1862744"/>
              <a:ext cx="3306740" cy="452432"/>
            </a:xfrm>
            <a:prstGeom prst="rect">
              <a:avLst/>
            </a:prstGeom>
            <a:noFill/>
          </p:spPr>
          <p:txBody>
            <a:bodyPr wrap="square" rtlCol="0">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探索师资队伍建设途径</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1228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23</a:t>
            </a:r>
            <a:endParaRPr lang="zh-CN" altLang="en-US" sz="1600" b="1" dirty="0">
              <a:solidFill>
                <a:prstClr val="white"/>
              </a:solidFill>
            </a:endParaRPr>
          </a:p>
        </p:txBody>
      </p:sp>
      <p:cxnSp>
        <p:nvCxnSpPr>
          <p:cNvPr id="32" name="直接连接符 31"/>
          <p:cNvCxnSpPr/>
          <p:nvPr/>
        </p:nvCxnSpPr>
        <p:spPr>
          <a:xfrm>
            <a:off x="1768416" y="404813"/>
            <a:ext cx="9787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076298" y="2439077"/>
            <a:ext cx="5760640" cy="3620145"/>
            <a:chOff x="1403648" y="1633364"/>
            <a:chExt cx="5760640" cy="3620145"/>
          </a:xfrm>
        </p:grpSpPr>
        <p:pic>
          <p:nvPicPr>
            <p:cNvPr id="38" name="图片 3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633364"/>
              <a:ext cx="5760640" cy="3168352"/>
            </a:xfrm>
            <a:prstGeom prst="rect">
              <a:avLst/>
            </a:prstGeom>
            <a:noFill/>
          </p:spPr>
        </p:pic>
        <p:sp>
          <p:nvSpPr>
            <p:cNvPr id="39" name="矩形 38"/>
            <p:cNvSpPr/>
            <p:nvPr/>
          </p:nvSpPr>
          <p:spPr>
            <a:xfrm>
              <a:off x="3491587" y="4945732"/>
              <a:ext cx="1800493" cy="307777"/>
            </a:xfrm>
            <a:prstGeom prst="rect">
              <a:avLst/>
            </a:prstGeom>
          </p:spPr>
          <p:txBody>
            <a:bodyPr wrap="none">
              <a:spAutoFit/>
            </a:bodyPr>
            <a:lstStyle/>
            <a:p>
              <a:r>
                <a:rPr lang="zh-CN" altLang="en-US" sz="1400" b="1" dirty="0">
                  <a:latin typeface="微软雅黑" pitchFamily="34" charset="-122"/>
                  <a:ea typeface="微软雅黑" pitchFamily="34" charset="-122"/>
                </a:rPr>
                <a:t>专业教学信息化建设</a:t>
              </a:r>
            </a:p>
          </p:txBody>
        </p:sp>
      </p:grpSp>
      <p:sp>
        <p:nvSpPr>
          <p:cNvPr id="13" name="矩形 12"/>
          <p:cNvSpPr/>
          <p:nvPr/>
        </p:nvSpPr>
        <p:spPr>
          <a:xfrm>
            <a:off x="122290" y="727380"/>
            <a:ext cx="300114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b="1" kern="0" dirty="0" smtClean="0">
                <a:solidFill>
                  <a:srgbClr val="C00000"/>
                </a:solidFill>
                <a:latin typeface="微软雅黑" panose="020B0503020204020204" pitchFamily="34" charset="-122"/>
                <a:ea typeface="微软雅黑" panose="020B0503020204020204" pitchFamily="34" charset="-122"/>
              </a:rPr>
              <a:t>3. </a:t>
            </a:r>
            <a:r>
              <a:rPr lang="zh-CN" altLang="en-US" b="1" kern="0" dirty="0" smtClean="0">
                <a:solidFill>
                  <a:srgbClr val="C00000"/>
                </a:solidFill>
                <a:latin typeface="微软雅黑" panose="020B0503020204020204" pitchFamily="34" charset="-122"/>
                <a:ea typeface="微软雅黑" panose="020B0503020204020204" pitchFamily="34" charset="-122"/>
              </a:rPr>
              <a:t>搭建</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专业教学信息化平台</a:t>
            </a:r>
            <a:endPar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778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24</a:t>
            </a:r>
            <a:endParaRPr lang="zh-CN" altLang="en-US" sz="1600" b="1" dirty="0">
              <a:solidFill>
                <a:prstClr val="white"/>
              </a:solidFill>
            </a:endParaRPr>
          </a:p>
        </p:txBody>
      </p:sp>
      <p:cxnSp>
        <p:nvCxnSpPr>
          <p:cNvPr id="32" name="直接连接符 31"/>
          <p:cNvCxnSpPr/>
          <p:nvPr/>
        </p:nvCxnSpPr>
        <p:spPr>
          <a:xfrm>
            <a:off x="1768416" y="404813"/>
            <a:ext cx="9787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图示 48"/>
          <p:cNvGraphicFramePr/>
          <p:nvPr>
            <p:extLst>
              <p:ext uri="{D42A27DB-BD31-4B8C-83A1-F6EECF244321}">
                <p14:modId xmlns:p14="http://schemas.microsoft.com/office/powerpoint/2010/main" val="3961472732"/>
              </p:ext>
            </p:extLst>
          </p:nvPr>
        </p:nvGraphicFramePr>
        <p:xfrm>
          <a:off x="4263421" y="2761040"/>
          <a:ext cx="3914378" cy="2609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 name="TextBox 49"/>
          <p:cNvSpPr txBox="1"/>
          <p:nvPr/>
        </p:nvSpPr>
        <p:spPr>
          <a:xfrm>
            <a:off x="4454654" y="2446204"/>
            <a:ext cx="151216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助力新型教学模式</a:t>
            </a:r>
            <a:endParaRPr kumimoji="0" lang="zh-CN" altLang="en-US"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51" name="TextBox 50"/>
          <p:cNvSpPr txBox="1"/>
          <p:nvPr/>
        </p:nvSpPr>
        <p:spPr>
          <a:xfrm>
            <a:off x="4481269" y="5387499"/>
            <a:ext cx="151216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助力教学个性定制</a:t>
            </a:r>
            <a:endParaRPr kumimoji="0" lang="zh-CN" altLang="en-US"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52" name="TextBox 51"/>
          <p:cNvSpPr txBox="1"/>
          <p:nvPr/>
        </p:nvSpPr>
        <p:spPr>
          <a:xfrm>
            <a:off x="6600062" y="2492028"/>
            <a:ext cx="145603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助力实验实训教学</a:t>
            </a:r>
            <a:endParaRPr kumimoji="0" lang="zh-CN" altLang="en-US"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53" name="TextBox 52"/>
          <p:cNvSpPr txBox="1"/>
          <p:nvPr/>
        </p:nvSpPr>
        <p:spPr>
          <a:xfrm>
            <a:off x="6600061" y="5387497"/>
            <a:ext cx="145603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助力教学资源调用</a:t>
            </a:r>
            <a:endParaRPr kumimoji="0" lang="zh-CN" altLang="en-US"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54" name="TextBox 53"/>
          <p:cNvSpPr txBox="1"/>
          <p:nvPr/>
        </p:nvSpPr>
        <p:spPr>
          <a:xfrm>
            <a:off x="5174734" y="5747539"/>
            <a:ext cx="216024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微软雅黑" pitchFamily="34" charset="-122"/>
                <a:ea typeface="微软雅黑" pitchFamily="34" charset="-122"/>
              </a:rPr>
              <a:t>四维度数字教学资源服务</a:t>
            </a:r>
            <a:endParaRPr kumimoji="0" lang="zh-CN" altLang="en-US" sz="1200" b="1" i="0" u="none" strike="noStrike" kern="0" cap="none" spc="0" normalizeH="0" baseline="0" noProof="0" dirty="0">
              <a:ln>
                <a:noFill/>
              </a:ln>
              <a:effectLst/>
              <a:uLnTx/>
              <a:uFillTx/>
              <a:latin typeface="微软雅黑" pitchFamily="34" charset="-122"/>
              <a:ea typeface="微软雅黑" pitchFamily="34" charset="-122"/>
            </a:endParaRPr>
          </a:p>
        </p:txBody>
      </p:sp>
      <p:pic>
        <p:nvPicPr>
          <p:cNvPr id="55" name="Picture 4" descr="http://img1.gtimg.com/digi/pics/hv1/168/82/1748/11368477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6422" y="2484326"/>
            <a:ext cx="1878707" cy="12213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6" descr="http://67.ceeie.com/UpFile/Product/201304/1304151601309150.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56096" y="2441620"/>
            <a:ext cx="1891962" cy="10797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 name="Picture 12" descr="http://www.thebigdata.cn/upload/2014-04/1404090949578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6777" b="14125"/>
          <a:stretch/>
        </p:blipFill>
        <p:spPr bwMode="auto">
          <a:xfrm>
            <a:off x="8048059" y="4231330"/>
            <a:ext cx="2130723" cy="13706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8" name="Picture 8" descr="http://www.hbd88.com/upfiles/project/2/2009/12/2009122322322688888.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8086" y="4572520"/>
            <a:ext cx="2786568" cy="695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矩形 19"/>
          <p:cNvSpPr/>
          <p:nvPr/>
        </p:nvSpPr>
        <p:spPr>
          <a:xfrm>
            <a:off x="134114" y="711732"/>
            <a:ext cx="323197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kumimoji="0" lang="en-US" altLang="zh-CN"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 </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提供教师数字教学资源服务</a:t>
            </a:r>
            <a:endPar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26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82388" y="1118981"/>
            <a:ext cx="3209762"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a:t>
            </a:r>
            <a:r>
              <a:rPr lang="zh-CN" altLang="en-US" b="1" dirty="0">
                <a:solidFill>
                  <a:srgbClr val="C00000"/>
                </a:solidFill>
                <a:latin typeface="微软雅黑" pitchFamily="34" charset="-122"/>
                <a:ea typeface="微软雅黑" pitchFamily="34" charset="-122"/>
              </a:rPr>
              <a:t>实训体系建设</a:t>
            </a:r>
          </a:p>
        </p:txBody>
      </p:sp>
      <p:grpSp>
        <p:nvGrpSpPr>
          <p:cNvPr id="10" name="组合 9"/>
          <p:cNvGrpSpPr/>
          <p:nvPr/>
        </p:nvGrpSpPr>
        <p:grpSpPr>
          <a:xfrm>
            <a:off x="320551" y="1313511"/>
            <a:ext cx="11568003" cy="4534958"/>
            <a:chOff x="-42671" y="281147"/>
            <a:chExt cx="11879610" cy="5174574"/>
          </a:xfrm>
        </p:grpSpPr>
        <p:pic>
          <p:nvPicPr>
            <p:cNvPr id="11" name="图片 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71" y="2056252"/>
              <a:ext cx="1710729" cy="1072198"/>
            </a:xfrm>
            <a:prstGeom prst="rect">
              <a:avLst/>
            </a:prstGeom>
            <a:noFill/>
          </p:spPr>
        </p:pic>
        <p:grpSp>
          <p:nvGrpSpPr>
            <p:cNvPr id="12" name="组合 11"/>
            <p:cNvGrpSpPr/>
            <p:nvPr/>
          </p:nvGrpSpPr>
          <p:grpSpPr>
            <a:xfrm>
              <a:off x="290177" y="281147"/>
              <a:ext cx="11546762" cy="5174574"/>
              <a:chOff x="290177" y="281147"/>
              <a:chExt cx="11546762" cy="5174574"/>
            </a:xfrm>
          </p:grpSpPr>
          <p:sp>
            <p:nvSpPr>
              <p:cNvPr id="13" name="MH_Other_1"/>
              <p:cNvSpPr/>
              <p:nvPr>
                <p:custDataLst>
                  <p:tags r:id="rId1"/>
                </p:custDataLst>
              </p:nvPr>
            </p:nvSpPr>
            <p:spPr bwMode="auto">
              <a:xfrm>
                <a:off x="4806782" y="1979052"/>
                <a:ext cx="492682" cy="1403679"/>
              </a:xfrm>
              <a:custGeom>
                <a:avLst/>
                <a:gdLst/>
                <a:ahLst/>
                <a:cxnLst/>
                <a:rect l="l" t="t" r="r" b="b"/>
                <a:pathLst>
                  <a:path w="449262" h="1279126">
                    <a:moveTo>
                      <a:pt x="449262" y="0"/>
                    </a:moveTo>
                    <a:lnTo>
                      <a:pt x="449262" y="1279126"/>
                    </a:lnTo>
                    <a:lnTo>
                      <a:pt x="0" y="1279126"/>
                    </a:lnTo>
                    <a:lnTo>
                      <a:pt x="0" y="449722"/>
                    </a:lnTo>
                    <a:close/>
                  </a:path>
                </a:pathLst>
              </a:custGeom>
              <a:solidFill>
                <a:schemeClr val="accent1">
                  <a:lumMod val="40000"/>
                  <a:lumOff val="60000"/>
                </a:schemeClr>
              </a:solidFill>
              <a:ln w="3175" cap="flat" cmpd="sng" algn="ctr">
                <a:noFill/>
                <a:prstDash val="solid"/>
              </a:ln>
              <a:effectLst/>
            </p:spPr>
            <p:txBody>
              <a:bodyPr anchor="ctr"/>
              <a:lstStyle/>
              <a:p>
                <a:pPr algn="ctr" defTabSz="1172261">
                  <a:lnSpc>
                    <a:spcPct val="120000"/>
                  </a:lnSpc>
                  <a:defRPr/>
                </a:pPr>
                <a:endParaRPr lang="zh-CN" altLang="en-US" sz="1200" kern="0" dirty="0">
                  <a:solidFill>
                    <a:srgbClr val="4D4D4D"/>
                  </a:solidFill>
                  <a:latin typeface="微软雅黑" panose="020B0503020204020204" pitchFamily="34" charset="-122"/>
                  <a:ea typeface="微软雅黑" panose="020B0503020204020204" pitchFamily="34" charset="-122"/>
                  <a:cs typeface="Arial"/>
                </a:endParaRPr>
              </a:p>
            </p:txBody>
          </p:sp>
          <p:sp>
            <p:nvSpPr>
              <p:cNvPr id="14" name="MH_Other_2"/>
              <p:cNvSpPr/>
              <p:nvPr>
                <p:custDataLst>
                  <p:tags r:id="rId2"/>
                </p:custDataLst>
              </p:nvPr>
            </p:nvSpPr>
            <p:spPr bwMode="auto">
              <a:xfrm>
                <a:off x="5479882" y="2033028"/>
                <a:ext cx="492682" cy="1408327"/>
              </a:xfrm>
              <a:custGeom>
                <a:avLst/>
                <a:gdLst/>
                <a:ahLst/>
                <a:cxnLst/>
                <a:rect l="l" t="t" r="r" b="b"/>
                <a:pathLst>
                  <a:path w="449262" h="1282755">
                    <a:moveTo>
                      <a:pt x="0" y="0"/>
                    </a:moveTo>
                    <a:lnTo>
                      <a:pt x="449262" y="0"/>
                    </a:lnTo>
                    <a:lnTo>
                      <a:pt x="449262" y="833033"/>
                    </a:lnTo>
                    <a:lnTo>
                      <a:pt x="0" y="1282755"/>
                    </a:lnTo>
                    <a:close/>
                  </a:path>
                </a:pathLst>
              </a:custGeom>
              <a:solidFill>
                <a:srgbClr val="D4F2CA"/>
              </a:solidFill>
              <a:ln w="3175" cap="flat" cmpd="sng" algn="ctr">
                <a:noFill/>
                <a:prstDash val="solid"/>
              </a:ln>
              <a:effectLst/>
            </p:spPr>
            <p:txBody>
              <a:bodyPr anchor="ctr"/>
              <a:lstStyle/>
              <a:p>
                <a:pPr algn="ctr" defTabSz="1172261">
                  <a:lnSpc>
                    <a:spcPct val="120000"/>
                  </a:lnSpc>
                  <a:defRPr/>
                </a:pPr>
                <a:endParaRPr lang="zh-CN" altLang="en-US" sz="1200" kern="0" dirty="0">
                  <a:solidFill>
                    <a:srgbClr val="4D4D4D"/>
                  </a:solidFill>
                  <a:latin typeface="微软雅黑" panose="020B0503020204020204" pitchFamily="34" charset="-122"/>
                  <a:ea typeface="微软雅黑" panose="020B0503020204020204" pitchFamily="34" charset="-122"/>
                  <a:cs typeface="Arial"/>
                </a:endParaRPr>
              </a:p>
            </p:txBody>
          </p:sp>
          <p:sp>
            <p:nvSpPr>
              <p:cNvPr id="15" name="MH_SubTitle_2"/>
              <p:cNvSpPr/>
              <p:nvPr>
                <p:custDataLst>
                  <p:tags r:id="rId3"/>
                </p:custDataLst>
              </p:nvPr>
            </p:nvSpPr>
            <p:spPr bwMode="auto">
              <a:xfrm>
                <a:off x="4805195" y="1893390"/>
                <a:ext cx="3100178" cy="676275"/>
              </a:xfrm>
              <a:custGeom>
                <a:avLst/>
                <a:gdLst/>
                <a:ahLst/>
                <a:cxnLst/>
                <a:rect l="l" t="t" r="r" b="b"/>
                <a:pathLst>
                  <a:path w="2824005" h="617272">
                    <a:moveTo>
                      <a:pt x="2515369" y="0"/>
                    </a:moveTo>
                    <a:lnTo>
                      <a:pt x="2824005" y="308636"/>
                    </a:lnTo>
                    <a:lnTo>
                      <a:pt x="2515369" y="617272"/>
                    </a:lnTo>
                    <a:lnTo>
                      <a:pt x="2515369" y="534388"/>
                    </a:lnTo>
                    <a:lnTo>
                      <a:pt x="0" y="534388"/>
                    </a:lnTo>
                    <a:lnTo>
                      <a:pt x="213019" y="321369"/>
                    </a:lnTo>
                    <a:lnTo>
                      <a:pt x="451504" y="82884"/>
                    </a:lnTo>
                    <a:lnTo>
                      <a:pt x="2515369" y="82884"/>
                    </a:lnTo>
                    <a:close/>
                  </a:path>
                </a:pathLst>
              </a:custGeom>
              <a:solidFill>
                <a:schemeClr val="accent1"/>
              </a:solidFill>
              <a:ln w="25400" cap="flat" cmpd="sng" algn="ctr">
                <a:noFill/>
                <a:prstDash val="solid"/>
              </a:ln>
              <a:effectLst/>
            </p:spPr>
            <p:txBody>
              <a:bodyPr anchor="ctr">
                <a:normAutofit/>
              </a:bodyPr>
              <a:lstStyle/>
              <a:p>
                <a:pPr algn="ctr" defTabSz="1172261">
                  <a:lnSpc>
                    <a:spcPct val="120000"/>
                  </a:lnSpc>
                  <a:defRPr/>
                </a:pPr>
                <a:r>
                  <a:rPr lang="zh-CN" altLang="en-US" sz="2300" b="1" kern="0" dirty="0">
                    <a:solidFill>
                      <a:srgbClr val="FFFFFF"/>
                    </a:solidFill>
                    <a:latin typeface="微软雅黑" panose="020B0503020204020204" pitchFamily="34" charset="-122"/>
                    <a:ea typeface="微软雅黑" panose="020B0503020204020204" pitchFamily="34" charset="-122"/>
                    <a:cs typeface="Arial"/>
                  </a:rPr>
                  <a:t>线上实训软件搭建</a:t>
                </a:r>
              </a:p>
            </p:txBody>
          </p:sp>
          <p:sp>
            <p:nvSpPr>
              <p:cNvPr id="16" name="MH_SubTitle_1"/>
              <p:cNvSpPr/>
              <p:nvPr>
                <p:custDataLst>
                  <p:tags r:id="rId4"/>
                </p:custDataLst>
              </p:nvPr>
            </p:nvSpPr>
            <p:spPr bwMode="auto">
              <a:xfrm flipH="1">
                <a:off x="2910136" y="2853245"/>
                <a:ext cx="3102501" cy="676275"/>
              </a:xfrm>
              <a:custGeom>
                <a:avLst/>
                <a:gdLst/>
                <a:ahLst/>
                <a:cxnLst/>
                <a:rect l="l" t="t" r="r" b="b"/>
                <a:pathLst>
                  <a:path w="2824833" h="617272">
                    <a:moveTo>
                      <a:pt x="2516197" y="0"/>
                    </a:moveTo>
                    <a:lnTo>
                      <a:pt x="2516197" y="82884"/>
                    </a:lnTo>
                    <a:lnTo>
                      <a:pt x="0" y="82884"/>
                    </a:lnTo>
                    <a:lnTo>
                      <a:pt x="0" y="86022"/>
                    </a:lnTo>
                    <a:lnTo>
                      <a:pt x="448366" y="534388"/>
                    </a:lnTo>
                    <a:lnTo>
                      <a:pt x="2516197" y="534388"/>
                    </a:lnTo>
                    <a:lnTo>
                      <a:pt x="2516197" y="617272"/>
                    </a:lnTo>
                    <a:lnTo>
                      <a:pt x="2824833" y="308636"/>
                    </a:lnTo>
                    <a:close/>
                  </a:path>
                </a:pathLst>
              </a:custGeom>
              <a:solidFill>
                <a:srgbClr val="92D050"/>
              </a:solidFill>
              <a:ln w="25400" cap="flat" cmpd="sng" algn="ctr">
                <a:noFill/>
                <a:prstDash val="solid"/>
              </a:ln>
              <a:effectLst/>
            </p:spPr>
            <p:txBody>
              <a:bodyPr anchor="ctr">
                <a:normAutofit/>
              </a:bodyPr>
              <a:lstStyle/>
              <a:p>
                <a:pPr algn="ctr" defTabSz="1172261">
                  <a:lnSpc>
                    <a:spcPct val="120000"/>
                  </a:lnSpc>
                  <a:defRPr/>
                </a:pPr>
                <a:r>
                  <a:rPr lang="zh-CN" altLang="en-US" sz="2300" b="1" kern="0" dirty="0">
                    <a:solidFill>
                      <a:srgbClr val="FFFFFF"/>
                    </a:solidFill>
                    <a:latin typeface="微软雅黑" panose="020B0503020204020204" pitchFamily="34" charset="-122"/>
                    <a:ea typeface="微软雅黑" panose="020B0503020204020204" pitchFamily="34" charset="-122"/>
                    <a:cs typeface="Arial"/>
                  </a:rPr>
                  <a:t>线下实训室建设</a:t>
                </a:r>
              </a:p>
            </p:txBody>
          </p:sp>
          <p:sp>
            <p:nvSpPr>
              <p:cNvPr id="17" name="矩形 16"/>
              <p:cNvSpPr/>
              <p:nvPr/>
            </p:nvSpPr>
            <p:spPr>
              <a:xfrm>
                <a:off x="9714378" y="2723980"/>
                <a:ext cx="2122561" cy="1158913"/>
              </a:xfrm>
              <a:prstGeom prst="rect">
                <a:avLst/>
              </a:prstGeom>
            </p:spPr>
            <p:txBody>
              <a:bodyPr wrap="square">
                <a:spAutoFit/>
              </a:bodyPr>
              <a:lstStyle/>
              <a:p>
                <a:pPr defTabSz="1172261">
                  <a:defRPr/>
                </a:pPr>
                <a:r>
                  <a:rPr lang="zh-CN" altLang="zh-CN" sz="1500" kern="0" dirty="0">
                    <a:solidFill>
                      <a:sysClr val="windowText" lastClr="000000"/>
                    </a:solidFill>
                    <a:latin typeface="微软雅黑" pitchFamily="34" charset="-122"/>
                    <a:ea typeface="微软雅黑" pitchFamily="34" charset="-122"/>
                  </a:rPr>
                  <a:t>财经商贸、物流、信息化、社会服务、机械制造、设计、汽车、建筑、校务信息</a:t>
                </a:r>
                <a:r>
                  <a:rPr lang="en-US" altLang="zh-CN" sz="1500" kern="0" dirty="0">
                    <a:solidFill>
                      <a:sysClr val="windowText" lastClr="000000"/>
                    </a:solidFill>
                    <a:latin typeface="微软雅黑" pitchFamily="34" charset="-122"/>
                    <a:ea typeface="微软雅黑" pitchFamily="34" charset="-122"/>
                  </a:rPr>
                  <a:t>……</a:t>
                </a:r>
                <a:endParaRPr lang="zh-CN" altLang="en-US" sz="1500" kern="0" dirty="0">
                  <a:solidFill>
                    <a:sysClr val="windowText" lastClr="000000"/>
                  </a:solidFill>
                  <a:latin typeface="微软雅黑" pitchFamily="34" charset="-122"/>
                  <a:ea typeface="微软雅黑" pitchFamily="34" charset="-122"/>
                </a:endParaRPr>
              </a:p>
            </p:txBody>
          </p:sp>
          <p:pic>
            <p:nvPicPr>
              <p:cNvPr id="1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0575" y="859850"/>
                <a:ext cx="1963803" cy="1057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38975" y="1610439"/>
                <a:ext cx="1961071" cy="118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3D旅游多维教学实训平台ppt.wmv" descr="3D旅游多维教学实训平台ppt">
                <a:hlinkClick r:id="" action="ppaction://media"/>
              </p:cNvPr>
              <p:cNvPicPr>
                <a:picLocks noChangeAspect="1" noChangeArrowheads="1"/>
              </p:cNvPicPr>
              <p:nvPr>
                <a:videoFile r:link="rId5"/>
              </p:nvPr>
            </p:nvPicPr>
            <p:blipFill>
              <a:blip r:embed="rId10">
                <a:extLst>
                  <a:ext uri="{28A0092B-C50C-407E-A947-70E740481C1C}">
                    <a14:useLocalDpi xmlns:a14="http://schemas.microsoft.com/office/drawing/2010/main" val="0"/>
                  </a:ext>
                </a:extLst>
              </a:blip>
              <a:srcRect/>
              <a:stretch>
                <a:fillRect/>
              </a:stretch>
            </p:blipFill>
            <p:spPr bwMode="auto">
              <a:xfrm>
                <a:off x="7709136" y="2704679"/>
                <a:ext cx="1923717" cy="1082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1" name="Picture 2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9118" y="281147"/>
                <a:ext cx="1935306" cy="1157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0177" y="3009807"/>
                <a:ext cx="1331595" cy="791845"/>
              </a:xfrm>
              <a:prstGeom prst="rect">
                <a:avLst/>
              </a:prstGeom>
              <a:noFill/>
            </p:spPr>
          </p:pic>
          <p:pic>
            <p:nvPicPr>
              <p:cNvPr id="23" name="图片 22"/>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17126" y="2169793"/>
                <a:ext cx="1247775" cy="647700"/>
              </a:xfrm>
              <a:prstGeom prst="rect">
                <a:avLst/>
              </a:prstGeom>
              <a:noFill/>
            </p:spPr>
          </p:pic>
          <p:pic>
            <p:nvPicPr>
              <p:cNvPr id="24" name="图片 23"/>
              <p:cNvPicPr/>
              <p:nvPr/>
            </p:nvPicPr>
            <p:blipFill rotWithShape="1">
              <a:blip r:embed="rId14" cstate="print">
                <a:extLst>
                  <a:ext uri="{28A0092B-C50C-407E-A947-70E740481C1C}">
                    <a14:useLocalDpi xmlns:a14="http://schemas.microsoft.com/office/drawing/2010/main" val="0"/>
                  </a:ext>
                </a:extLst>
              </a:blip>
              <a:srcRect b="49950"/>
              <a:stretch/>
            </p:blipFill>
            <p:spPr bwMode="auto">
              <a:xfrm>
                <a:off x="1552626" y="3009807"/>
                <a:ext cx="1331595" cy="791845"/>
              </a:xfrm>
              <a:prstGeom prst="rect">
                <a:avLst/>
              </a:prstGeom>
              <a:noFill/>
              <a:extLst>
                <a:ext uri="{53640926-AAD7-44D8-BBD7-CCE9431645EC}">
                  <a14:shadowObscured xmlns:a14="http://schemas.microsoft.com/office/drawing/2010/main"/>
                </a:ext>
              </a:extLst>
            </p:spPr>
          </p:pic>
          <p:pic>
            <p:nvPicPr>
              <p:cNvPr id="25" name="图片 15"/>
              <p:cNvPicPr>
                <a:picLocks noChangeAspect="1"/>
              </p:cNvPicPr>
              <p:nvPr/>
            </p:nvPicPr>
            <p:blipFill>
              <a:blip r:embed="rId15" cstate="print">
                <a:extLst>
                  <a:ext uri="{28A0092B-C50C-407E-A947-70E740481C1C}">
                    <a14:useLocalDpi xmlns:a14="http://schemas.microsoft.com/office/drawing/2010/main" val="0"/>
                  </a:ext>
                </a:extLst>
              </a:blip>
              <a:srcRect b="13548"/>
              <a:stretch>
                <a:fillRect/>
              </a:stretch>
            </p:blipFill>
            <p:spPr bwMode="auto">
              <a:xfrm>
                <a:off x="892337" y="4329253"/>
                <a:ext cx="4438723" cy="1126468"/>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326762" y="3806957"/>
                <a:ext cx="3589650" cy="379281"/>
              </a:xfrm>
              <a:prstGeom prst="rect">
                <a:avLst/>
              </a:prstGeom>
            </p:spPr>
            <p:txBody>
              <a:bodyPr wrap="square">
                <a:spAutoFit/>
              </a:bodyPr>
              <a:lstStyle/>
              <a:p>
                <a:pPr defTabSz="1172261">
                  <a:defRPr/>
                </a:pPr>
                <a:r>
                  <a:rPr lang="zh-CN" altLang="zh-CN" sz="1500" kern="0" dirty="0">
                    <a:solidFill>
                      <a:sysClr val="windowText" lastClr="000000"/>
                    </a:solidFill>
                    <a:latin typeface="微软雅黑" pitchFamily="34" charset="-122"/>
                    <a:ea typeface="微软雅黑" pitchFamily="34" charset="-122"/>
                  </a:rPr>
                  <a:t>嵌入大屏展示、监控管理等特色元素</a:t>
                </a:r>
                <a:endParaRPr lang="zh-CN" altLang="en-US" sz="1500" kern="0" dirty="0">
                  <a:solidFill>
                    <a:sysClr val="windowText" lastClr="000000"/>
                  </a:solidFill>
                  <a:latin typeface="微软雅黑" pitchFamily="34" charset="-122"/>
                  <a:ea typeface="微软雅黑" pitchFamily="34" charset="-122"/>
                </a:endParaRPr>
              </a:p>
            </p:txBody>
          </p:sp>
        </p:grpSp>
      </p:grpSp>
      <p:sp>
        <p:nvSpPr>
          <p:cNvPr id="33" name="TextBox 32"/>
          <p:cNvSpPr txBox="1"/>
          <p:nvPr/>
        </p:nvSpPr>
        <p:spPr>
          <a:xfrm>
            <a:off x="957492" y="1771364"/>
            <a:ext cx="7584843" cy="441536"/>
          </a:xfrm>
          <a:prstGeom prst="rect">
            <a:avLst/>
          </a:prstGeom>
          <a:noFill/>
        </p:spPr>
        <p:txBody>
          <a:bodyPr wrap="square" lIns="117226" tIns="58613" rIns="117226" bIns="58613" rtlCol="0">
            <a:spAutoFit/>
          </a:bodyPr>
          <a:lstStyle/>
          <a:p>
            <a:r>
              <a:rPr lang="zh-CN" altLang="en-US" sz="2100" b="1" dirty="0">
                <a:latin typeface="微软雅黑" pitchFamily="34" charset="-122"/>
                <a:ea typeface="微软雅黑" pitchFamily="34" charset="-122"/>
              </a:rPr>
              <a:t>通过线上线下、资源平台的建设，实现建好、用好！</a:t>
            </a:r>
          </a:p>
        </p:txBody>
      </p:sp>
      <p:sp>
        <p:nvSpPr>
          <p:cNvPr id="35" name="矩形 34"/>
          <p:cNvSpPr/>
          <p:nvPr/>
        </p:nvSpPr>
        <p:spPr>
          <a:xfrm>
            <a:off x="9452072" y="5221462"/>
            <a:ext cx="1921191" cy="1015663"/>
          </a:xfrm>
          <a:prstGeom prst="rect">
            <a:avLst/>
          </a:prstGeom>
          <a:ln cmpd="sng">
            <a:solidFill>
              <a:schemeClr val="accent2"/>
            </a:solidFill>
          </a:ln>
        </p:spPr>
        <p:txBody>
          <a:bodyPr wrap="square">
            <a:spAutoFit/>
          </a:bodyPr>
          <a:lstStyle/>
          <a:p>
            <a:pPr lvl="0">
              <a:defRPr/>
            </a:pPr>
            <a:r>
              <a:rPr lang="zh-CN" altLang="en-US" sz="2000" kern="0" dirty="0">
                <a:solidFill>
                  <a:sysClr val="windowText" lastClr="000000"/>
                </a:solidFill>
                <a:latin typeface="微软雅黑" pitchFamily="34" charset="-122"/>
                <a:ea typeface="微软雅黑" pitchFamily="34" charset="-122"/>
              </a:rPr>
              <a:t>实训平台搭建</a:t>
            </a:r>
            <a:endParaRPr lang="en-US" altLang="zh-CN" sz="2000" kern="0" dirty="0">
              <a:solidFill>
                <a:sysClr val="windowText" lastClr="000000"/>
              </a:solidFill>
              <a:latin typeface="微软雅黑" pitchFamily="34" charset="-122"/>
              <a:ea typeface="微软雅黑" pitchFamily="34" charset="-122"/>
            </a:endParaRPr>
          </a:p>
          <a:p>
            <a:pPr lvl="0">
              <a:defRPr/>
            </a:pPr>
            <a:r>
              <a:rPr lang="zh-CN" altLang="en-US" sz="2000" kern="0" dirty="0">
                <a:solidFill>
                  <a:sysClr val="windowText" lastClr="000000"/>
                </a:solidFill>
                <a:latin typeface="微软雅黑" pitchFamily="34" charset="-122"/>
                <a:ea typeface="微软雅黑" pitchFamily="34" charset="-122"/>
              </a:rPr>
              <a:t>实训项目开发                                        实</a:t>
            </a:r>
            <a:r>
              <a:rPr lang="zh-CN" altLang="en-US" sz="2000" kern="0" dirty="0" smtClean="0">
                <a:solidFill>
                  <a:sysClr val="windowText" lastClr="000000"/>
                </a:solidFill>
                <a:latin typeface="微软雅黑" pitchFamily="34" charset="-122"/>
                <a:ea typeface="微软雅黑" pitchFamily="34" charset="-122"/>
              </a:rPr>
              <a:t>训资源</a:t>
            </a:r>
            <a:r>
              <a:rPr lang="zh-CN" altLang="en-US" sz="2000" kern="0" dirty="0">
                <a:solidFill>
                  <a:sysClr val="windowText" lastClr="000000"/>
                </a:solidFill>
                <a:latin typeface="微软雅黑" pitchFamily="34" charset="-122"/>
                <a:ea typeface="微软雅黑" pitchFamily="34" charset="-122"/>
              </a:rPr>
              <a:t>开发</a:t>
            </a:r>
          </a:p>
        </p:txBody>
      </p:sp>
      <p:sp>
        <p:nvSpPr>
          <p:cNvPr id="2" name="下箭头 1"/>
          <p:cNvSpPr/>
          <p:nvPr/>
        </p:nvSpPr>
        <p:spPr>
          <a:xfrm>
            <a:off x="10216174" y="4490797"/>
            <a:ext cx="489047" cy="586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209112" y="700648"/>
            <a:ext cx="3295562" cy="492444"/>
            <a:chOff x="1335539" y="1980324"/>
            <a:chExt cx="3312109" cy="492444"/>
          </a:xfrm>
        </p:grpSpPr>
        <p:sp>
          <p:nvSpPr>
            <p:cNvPr id="36" name="矩形 35"/>
            <p:cNvSpPr/>
            <p:nvPr/>
          </p:nvSpPr>
          <p:spPr>
            <a:xfrm>
              <a:off x="1335539" y="2000710"/>
              <a:ext cx="2945877" cy="472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TextBox 36"/>
            <p:cNvSpPr txBox="1"/>
            <p:nvPr/>
          </p:nvSpPr>
          <p:spPr>
            <a:xfrm>
              <a:off x="1340907" y="1980324"/>
              <a:ext cx="3306741" cy="492443"/>
            </a:xfrm>
            <a:prstGeom prst="rect">
              <a:avLst/>
            </a:prstGeom>
            <a:noFill/>
          </p:spPr>
          <p:txBody>
            <a:bodyPr wrap="square" rtlCol="0">
              <a:spAutoFit/>
            </a:bodyPr>
            <a:lstStyle/>
            <a:p>
              <a:pPr>
                <a:lnSpc>
                  <a:spcPct val="130000"/>
                </a:lnSpc>
              </a:pP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四</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实习实训基地建设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25</a:t>
            </a:r>
            <a:endParaRPr lang="zh-CN" altLang="en-US" sz="1600" b="1" dirty="0">
              <a:solidFill>
                <a:prstClr val="white"/>
              </a:solidFill>
            </a:endParaRPr>
          </a:p>
        </p:txBody>
      </p:sp>
    </p:spTree>
    <p:extLst>
      <p:ext uri="{BB962C8B-B14F-4D97-AF65-F5344CB8AC3E}">
        <p14:creationId xmlns:p14="http://schemas.microsoft.com/office/powerpoint/2010/main" val="2786710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p:cTn id="2" fill="hold" display="0" nodeType="clickEffect">
                  <p:stCondLst>
                    <p:cond delay="indefinite"/>
                  </p:stCondLst>
                  <p:endCondLst>
                    <p:cond evt="onNext" delay="0">
                      <p:tgtEl>
                        <p:sldTgt/>
                      </p:tgtEl>
                    </p:cond>
                    <p:cond evt="onPrev" delay="0">
                      <p:tgtEl>
                        <p:sldTgt/>
                      </p:tgtEl>
                    </p:cond>
                  </p:endCondLst>
                </p:cTn>
                <p:tgtEl>
                  <p:spTgt spid="20"/>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26</a:t>
            </a:r>
            <a:endParaRPr lang="zh-CN" altLang="en-US" sz="1600" b="1" dirty="0">
              <a:solidFill>
                <a:prstClr val="white"/>
              </a:solidFill>
            </a:endParaRPr>
          </a:p>
        </p:txBody>
      </p:sp>
      <p:cxnSp>
        <p:nvCxnSpPr>
          <p:cNvPr id="32" name="直接连接符 31"/>
          <p:cNvCxnSpPr/>
          <p:nvPr/>
        </p:nvCxnSpPr>
        <p:spPr>
          <a:xfrm>
            <a:off x="1768416" y="416243"/>
            <a:ext cx="9753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27"/>
          <p:cNvSpPr txBox="1">
            <a:spLocks noChangeArrowheads="1"/>
          </p:cNvSpPr>
          <p:nvPr/>
        </p:nvSpPr>
        <p:spPr bwMode="auto">
          <a:xfrm>
            <a:off x="1490180" y="1686025"/>
            <a:ext cx="8947712" cy="923330"/>
          </a:xfrm>
          <a:prstGeom prst="rect">
            <a:avLst/>
          </a:prstGeom>
          <a:solidFill>
            <a:srgbClr val="F3F6FB"/>
          </a:solidFill>
          <a:ln w="3175">
            <a:noFill/>
            <a:miter lim="800000"/>
          </a:ln>
        </p:spPr>
        <p:txBody>
          <a:bodyPr wrap="square">
            <a:spAutoFit/>
          </a:bodyPr>
          <a:lstStyle>
            <a:defPPr>
              <a:defRPr lang="zh-CN"/>
            </a:defPPr>
            <a:lvl1pPr>
              <a:lnSpc>
                <a:spcPct val="150000"/>
              </a:lnSpc>
              <a:defRPr sz="1800">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实训室规划：紧贴产业行业技术领域，突出岗位生产特点、专业技能与职业能力培养，突出专业群内外资源共建共享。</a:t>
            </a:r>
          </a:p>
        </p:txBody>
      </p:sp>
      <p:grpSp>
        <p:nvGrpSpPr>
          <p:cNvPr id="189" name="组合 188"/>
          <p:cNvGrpSpPr/>
          <p:nvPr/>
        </p:nvGrpSpPr>
        <p:grpSpPr>
          <a:xfrm>
            <a:off x="3232070" y="2865499"/>
            <a:ext cx="6248502" cy="853661"/>
            <a:chOff x="3598987" y="2304674"/>
            <a:chExt cx="6121790" cy="956503"/>
          </a:xfrm>
        </p:grpSpPr>
        <p:sp>
          <p:nvSpPr>
            <p:cNvPr id="190" name="TextBox 27"/>
            <p:cNvSpPr txBox="1">
              <a:spLocks noChangeArrowheads="1"/>
            </p:cNvSpPr>
            <p:nvPr/>
          </p:nvSpPr>
          <p:spPr bwMode="auto">
            <a:xfrm>
              <a:off x="3598987" y="2880722"/>
              <a:ext cx="6121790" cy="380455"/>
            </a:xfrm>
            <a:prstGeom prst="rect">
              <a:avLst/>
            </a:prstGeom>
            <a:solidFill>
              <a:srgbClr val="4578B5">
                <a:alpha val="79608"/>
              </a:srgbClr>
            </a:solidFill>
            <a:ln w="9525">
              <a:noFill/>
              <a:miter lim="800000"/>
            </a:ln>
          </p:spPr>
          <p:txBody>
            <a:bodyPr wrap="square" lIns="132935" tIns="66468" rIns="132935" bIns="66468">
              <a:spAutoFit/>
            </a:bodyPr>
            <a:lstStyle>
              <a:defPPr>
                <a:defRPr lang="zh-CN"/>
              </a:defPPr>
              <a:lvl1pPr algn="ctr">
                <a:defRPr sz="1600" b="1">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en-US" altLang="zh-CN"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zh-CN"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教学做创</a:t>
              </a: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”合一      “手口脑机”并用 </a:t>
              </a:r>
              <a:r>
                <a:rPr kumimoji="0" lang="en-US" altLang="zh-CN" sz="1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91" name="组合 15"/>
            <p:cNvGrpSpPr/>
            <p:nvPr/>
          </p:nvGrpSpPr>
          <p:grpSpPr bwMode="auto">
            <a:xfrm>
              <a:off x="3598987" y="2304674"/>
              <a:ext cx="6121790" cy="784911"/>
              <a:chOff x="1669369" y="1555088"/>
              <a:chExt cx="5607936" cy="931463"/>
            </a:xfrm>
          </p:grpSpPr>
          <p:sp>
            <p:nvSpPr>
              <p:cNvPr id="192" name="剪去同侧角的矩形 18"/>
              <p:cNvSpPr>
                <a:spLocks noChangeArrowheads="1"/>
              </p:cNvSpPr>
              <p:nvPr/>
            </p:nvSpPr>
            <p:spPr bwMode="auto">
              <a:xfrm>
                <a:off x="1669369" y="1588194"/>
                <a:ext cx="5607936" cy="650501"/>
              </a:xfrm>
              <a:custGeom>
                <a:avLst/>
                <a:gdLst>
                  <a:gd name="T0" fmla="*/ 263465 w 5213345"/>
                  <a:gd name="T1" fmla="*/ 0 h 650501"/>
                  <a:gd name="T2" fmla="*/ 4949879 w 5213345"/>
                  <a:gd name="T3" fmla="*/ 0 h 650501"/>
                  <a:gd name="T4" fmla="*/ 5213345 w 5213345"/>
                  <a:gd name="T5" fmla="*/ 263465 h 650501"/>
                  <a:gd name="T6" fmla="*/ 5213345 w 5213345"/>
                  <a:gd name="T7" fmla="*/ 650501 h 650501"/>
                  <a:gd name="T8" fmla="*/ 5213345 w 5213345"/>
                  <a:gd name="T9" fmla="*/ 650501 h 650501"/>
                  <a:gd name="T10" fmla="*/ 0 w 5213345"/>
                  <a:gd name="T11" fmla="*/ 650501 h 650501"/>
                  <a:gd name="T12" fmla="*/ 0 w 5213345"/>
                  <a:gd name="T13" fmla="*/ 650501 h 650501"/>
                  <a:gd name="T14" fmla="*/ 0 w 5213345"/>
                  <a:gd name="T15" fmla="*/ 263465 h 650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13345" h="650501">
                    <a:moveTo>
                      <a:pt x="263465" y="0"/>
                    </a:moveTo>
                    <a:lnTo>
                      <a:pt x="4949879" y="0"/>
                    </a:lnTo>
                    <a:lnTo>
                      <a:pt x="5213345" y="263465"/>
                    </a:lnTo>
                    <a:lnTo>
                      <a:pt x="5213345" y="650501"/>
                    </a:lnTo>
                    <a:lnTo>
                      <a:pt x="0" y="650501"/>
                    </a:lnTo>
                    <a:lnTo>
                      <a:pt x="0" y="263465"/>
                    </a:lnTo>
                    <a:lnTo>
                      <a:pt x="263465" y="0"/>
                    </a:lnTo>
                    <a:close/>
                  </a:path>
                </a:pathLst>
              </a:custGeom>
              <a:solidFill>
                <a:srgbClr val="002060"/>
              </a:solidFill>
              <a:ln>
                <a:noFill/>
              </a:ln>
              <a:extLst>
                <a:ext uri="{91240B29-F687-4F45-9708-019B960494DF}">
                  <a14:hiddenLine xmlns:a14="http://schemas.microsoft.com/office/drawing/2010/main" w="25400">
                    <a:solidFill>
                      <a:srgbClr val="000000"/>
                    </a:solidFill>
                    <a:rou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3" name="矩形 21"/>
              <p:cNvSpPr>
                <a:spLocks noChangeArrowheads="1"/>
              </p:cNvSpPr>
              <p:nvPr/>
            </p:nvSpPr>
            <p:spPr bwMode="auto">
              <a:xfrm>
                <a:off x="2892870" y="1555088"/>
                <a:ext cx="2471539" cy="43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77620">
                  <a:defRPr sz="2600">
                    <a:solidFill>
                      <a:schemeClr val="tx1"/>
                    </a:solidFill>
                    <a:latin typeface="Calibri" panose="020F0502020204030204" pitchFamily="34" charset="0"/>
                    <a:ea typeface="宋体" panose="02010600030101010101" pitchFamily="2" charset="-122"/>
                  </a:defRPr>
                </a:lvl1pPr>
                <a:lvl2pPr marL="742950" indent="-285750" defTabSz="1277620">
                  <a:defRPr sz="2600">
                    <a:solidFill>
                      <a:schemeClr val="tx1"/>
                    </a:solidFill>
                    <a:latin typeface="Calibri" panose="020F0502020204030204" pitchFamily="34" charset="0"/>
                    <a:ea typeface="宋体" panose="02010600030101010101" pitchFamily="2" charset="-122"/>
                  </a:defRPr>
                </a:lvl2pPr>
                <a:lvl3pPr marL="1143000" indent="-228600" defTabSz="1277620">
                  <a:defRPr sz="2600">
                    <a:solidFill>
                      <a:schemeClr val="tx1"/>
                    </a:solidFill>
                    <a:latin typeface="Calibri" panose="020F0502020204030204" pitchFamily="34" charset="0"/>
                    <a:ea typeface="宋体" panose="02010600030101010101" pitchFamily="2" charset="-122"/>
                  </a:defRPr>
                </a:lvl3pPr>
                <a:lvl4pPr marL="1600200" indent="-228600" defTabSz="1277620">
                  <a:defRPr sz="2600">
                    <a:solidFill>
                      <a:schemeClr val="tx1"/>
                    </a:solidFill>
                    <a:latin typeface="Calibri" panose="020F0502020204030204" pitchFamily="34" charset="0"/>
                    <a:ea typeface="宋体" panose="02010600030101010101" pitchFamily="2" charset="-122"/>
                  </a:defRPr>
                </a:lvl4pPr>
                <a:lvl5pPr marL="2057400" indent="-228600" defTabSz="1277620">
                  <a:defRPr sz="2600">
                    <a:solidFill>
                      <a:schemeClr val="tx1"/>
                    </a:solidFill>
                    <a:latin typeface="Calibri" panose="020F0502020204030204" pitchFamily="34" charset="0"/>
                    <a:ea typeface="宋体" panose="02010600030101010101" pitchFamily="2" charset="-122"/>
                  </a:defRPr>
                </a:lvl5pPr>
                <a:lvl6pPr marL="2514600" indent="-228600" defTabSz="12776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2776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2776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2776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marL="0" marR="0" lvl="0" indent="0" defTabSz="127762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实训室成为第      课堂</a:t>
                </a:r>
              </a:p>
            </p:txBody>
          </p:sp>
          <p:pic>
            <p:nvPicPr>
              <p:cNvPr id="194"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265" y="1555089"/>
                <a:ext cx="2443171" cy="93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5" name="矩形 4"/>
          <p:cNvSpPr>
            <a:spLocks noChangeArrowheads="1"/>
          </p:cNvSpPr>
          <p:nvPr/>
        </p:nvSpPr>
        <p:spPr bwMode="auto">
          <a:xfrm>
            <a:off x="154047" y="723150"/>
            <a:ext cx="32287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600">
                <a:solidFill>
                  <a:schemeClr val="tx1"/>
                </a:solidFill>
                <a:latin typeface="Calibri" panose="020F0502020204030204" pitchFamily="34" charset="0"/>
                <a:ea typeface="宋体" panose="02010600030101010101" pitchFamily="2" charset="-122"/>
              </a:defRPr>
            </a:lvl2pPr>
            <a:lvl3pPr marL="1143000" indent="-228600">
              <a:defRPr sz="2600">
                <a:solidFill>
                  <a:schemeClr val="tx1"/>
                </a:solidFill>
                <a:latin typeface="Calibri" panose="020F0502020204030204" pitchFamily="34" charset="0"/>
                <a:ea typeface="宋体" panose="02010600030101010101" pitchFamily="2" charset="-122"/>
              </a:defRPr>
            </a:lvl3pPr>
            <a:lvl4pPr marL="1600200" indent="-228600">
              <a:defRPr sz="2600">
                <a:solidFill>
                  <a:schemeClr val="tx1"/>
                </a:solidFill>
                <a:latin typeface="Calibri" panose="020F0502020204030204" pitchFamily="34" charset="0"/>
                <a:ea typeface="宋体" panose="02010600030101010101" pitchFamily="2" charset="-122"/>
              </a:defRPr>
            </a:lvl4pPr>
            <a:lvl5pPr marL="2057400" indent="-228600">
              <a:defRPr sz="2600">
                <a:solidFill>
                  <a:schemeClr val="tx1"/>
                </a:solidFill>
                <a:latin typeface="Calibri" panose="020F0502020204030204" pitchFamily="34" charset="0"/>
                <a:ea typeface="宋体" panose="02010600030101010101" pitchFamily="2" charset="-122"/>
              </a:defRPr>
            </a:lvl5pPr>
            <a:lvl6pPr marL="25146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eaLnBrk="1" hangingPunct="1"/>
            <a:r>
              <a:rPr lang="en-US" altLang="zh-CN" sz="1800" b="1" dirty="0" smtClean="0">
                <a:solidFill>
                  <a:srgbClr val="C00000"/>
                </a:solidFill>
                <a:latin typeface="微软雅黑" panose="020B0503020204020204" pitchFamily="34" charset="-122"/>
                <a:ea typeface="微软雅黑" panose="020B0503020204020204" pitchFamily="34" charset="-122"/>
              </a:rPr>
              <a:t>2. </a:t>
            </a:r>
            <a:r>
              <a:rPr lang="zh-CN" altLang="en-US" sz="1800" b="1" dirty="0" smtClean="0">
                <a:solidFill>
                  <a:srgbClr val="C00000"/>
                </a:solidFill>
                <a:latin typeface="微软雅黑" panose="020B0503020204020204" pitchFamily="34" charset="-122"/>
                <a:ea typeface="微软雅黑" panose="020B0503020204020204" pitchFamily="34" charset="-122"/>
              </a:rPr>
              <a:t>实习</a:t>
            </a:r>
            <a:r>
              <a:rPr lang="zh-CN" altLang="en-US" sz="1800" b="1" dirty="0">
                <a:solidFill>
                  <a:srgbClr val="C00000"/>
                </a:solidFill>
                <a:latin typeface="微软雅黑" panose="020B0503020204020204" pitchFamily="34" charset="-122"/>
                <a:ea typeface="微软雅黑" panose="020B0503020204020204" pitchFamily="34" charset="-122"/>
              </a:rPr>
              <a:t>实</a:t>
            </a:r>
            <a:r>
              <a:rPr lang="zh-CN" altLang="en-US" sz="1800" b="1" dirty="0" smtClean="0">
                <a:solidFill>
                  <a:srgbClr val="C00000"/>
                </a:solidFill>
                <a:latin typeface="微软雅黑" panose="020B0503020204020204" pitchFamily="34" charset="-122"/>
                <a:ea typeface="微软雅黑" panose="020B0503020204020204" pitchFamily="34" charset="-122"/>
              </a:rPr>
              <a:t>训基地规划</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grpSp>
        <p:nvGrpSpPr>
          <p:cNvPr id="196" name="组合 195"/>
          <p:cNvGrpSpPr/>
          <p:nvPr/>
        </p:nvGrpSpPr>
        <p:grpSpPr>
          <a:xfrm>
            <a:off x="1094703" y="3759424"/>
            <a:ext cx="9766841" cy="2664213"/>
            <a:chOff x="1817770" y="3255104"/>
            <a:chExt cx="9355137" cy="3836508"/>
          </a:xfrm>
        </p:grpSpPr>
        <p:sp>
          <p:nvSpPr>
            <p:cNvPr id="197" name="矩形 35"/>
            <p:cNvSpPr>
              <a:spLocks noChangeArrowheads="1"/>
            </p:cNvSpPr>
            <p:nvPr/>
          </p:nvSpPr>
          <p:spPr bwMode="auto">
            <a:xfrm>
              <a:off x="1817770" y="3255104"/>
              <a:ext cx="9355137" cy="3836508"/>
            </a:xfrm>
            <a:prstGeom prst="rect">
              <a:avLst/>
            </a:prstGeom>
            <a:solidFill>
              <a:srgbClr val="F3F2E9"/>
            </a:solidFill>
            <a:ln>
              <a:noFill/>
            </a:ln>
            <a:extLst>
              <a:ext uri="{91240B29-F687-4F45-9708-019B960494DF}">
                <a14:hiddenLine xmlns:a14="http://schemas.microsoft.com/office/drawing/2010/main" w="9525">
                  <a:solidFill>
                    <a:srgbClr val="000000"/>
                  </a:solidFill>
                  <a:round/>
                </a14:hiddenLine>
              </a:ext>
            </a:extLst>
          </p:spPr>
          <p:txBody>
            <a:bodyPr wrap="none" lIns="90000" tIns="46800" rIns="90000" bIns="46800" anchor="ctr"/>
            <a:lstStyle>
              <a:lvl1pPr defTabSz="1168400">
                <a:defRPr sz="2600">
                  <a:solidFill>
                    <a:schemeClr val="tx1"/>
                  </a:solidFill>
                  <a:latin typeface="Calibri" panose="020F0502020204030204" pitchFamily="34" charset="0"/>
                  <a:ea typeface="宋体" panose="02010600030101010101" pitchFamily="2" charset="-122"/>
                </a:defRPr>
              </a:lvl1pPr>
              <a:lvl2pPr marL="742950" indent="-285750" defTabSz="1168400">
                <a:defRPr sz="2600">
                  <a:solidFill>
                    <a:schemeClr val="tx1"/>
                  </a:solidFill>
                  <a:latin typeface="Calibri" panose="020F0502020204030204" pitchFamily="34" charset="0"/>
                  <a:ea typeface="宋体" panose="02010600030101010101" pitchFamily="2" charset="-122"/>
                </a:defRPr>
              </a:lvl2pPr>
              <a:lvl3pPr marL="1143000" indent="-228600" defTabSz="1168400">
                <a:defRPr sz="2600">
                  <a:solidFill>
                    <a:schemeClr val="tx1"/>
                  </a:solidFill>
                  <a:latin typeface="Calibri" panose="020F0502020204030204" pitchFamily="34" charset="0"/>
                  <a:ea typeface="宋体" panose="02010600030101010101" pitchFamily="2" charset="-122"/>
                </a:defRPr>
              </a:lvl3pPr>
              <a:lvl4pPr marL="1600200" indent="-228600" defTabSz="1168400">
                <a:defRPr sz="2600">
                  <a:solidFill>
                    <a:schemeClr val="tx1"/>
                  </a:solidFill>
                  <a:latin typeface="Calibri" panose="020F0502020204030204" pitchFamily="34" charset="0"/>
                  <a:ea typeface="宋体" panose="02010600030101010101" pitchFamily="2" charset="-122"/>
                </a:defRPr>
              </a:lvl4pPr>
              <a:lvl5pPr marL="2057400" indent="-228600" defTabSz="1168400">
                <a:defRPr sz="2600">
                  <a:solidFill>
                    <a:schemeClr val="tx1"/>
                  </a:solidFill>
                  <a:latin typeface="Calibri" panose="020F0502020204030204" pitchFamily="34" charset="0"/>
                  <a:ea typeface="宋体" panose="02010600030101010101" pitchFamily="2" charset="-122"/>
                </a:defRPr>
              </a:lvl5pPr>
              <a:lvl6pPr marL="25146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16840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marL="0" marR="0" lvl="0" indent="0" algn="ctr" defTabSz="1168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8" name="椭圆 197"/>
            <p:cNvSpPr/>
            <p:nvPr/>
          </p:nvSpPr>
          <p:spPr bwMode="auto">
            <a:xfrm>
              <a:off x="2340057" y="3383212"/>
              <a:ext cx="1150938" cy="648000"/>
            </a:xfrm>
            <a:prstGeom prst="ellipse">
              <a:avLst/>
            </a:prstGeom>
            <a:solidFill>
              <a:srgbClr val="2A6F82"/>
            </a:solidFill>
            <a:ln>
              <a:noFill/>
            </a:ln>
            <a:effectLst>
              <a:outerShdw blurRad="40000" dist="23000" dir="5400000" rotWithShape="0">
                <a:srgbClr val="000000">
                  <a:alpha val="35000"/>
                </a:srgbClr>
              </a:outerShdw>
            </a:effectLst>
          </p:spPr>
        </p:sp>
        <p:sp>
          <p:nvSpPr>
            <p:cNvPr id="199" name="椭圆 198"/>
            <p:cNvSpPr/>
            <p:nvPr/>
          </p:nvSpPr>
          <p:spPr bwMode="auto">
            <a:xfrm>
              <a:off x="4068845" y="3383212"/>
              <a:ext cx="1187450" cy="648000"/>
            </a:xfrm>
            <a:prstGeom prst="ellipse">
              <a:avLst/>
            </a:prstGeom>
            <a:solidFill>
              <a:srgbClr val="2B65AB"/>
            </a:solidFill>
            <a:ln>
              <a:noFill/>
            </a:ln>
            <a:effectLst>
              <a:outerShdw blurRad="40000" dist="23000" dir="5400000" rotWithShape="0">
                <a:srgbClr val="000000">
                  <a:alpha val="35000"/>
                </a:srgbClr>
              </a:outerShdw>
            </a:effectLst>
          </p:spPr>
        </p:sp>
        <p:sp>
          <p:nvSpPr>
            <p:cNvPr id="200" name="椭圆 199"/>
            <p:cNvSpPr/>
            <p:nvPr/>
          </p:nvSpPr>
          <p:spPr bwMode="auto">
            <a:xfrm>
              <a:off x="5905582" y="3383212"/>
              <a:ext cx="1152525" cy="648000"/>
            </a:xfrm>
            <a:prstGeom prst="ellipse">
              <a:avLst/>
            </a:prstGeom>
            <a:solidFill>
              <a:srgbClr val="2A6F82"/>
            </a:solidFill>
            <a:ln>
              <a:noFill/>
            </a:ln>
            <a:effectLst>
              <a:outerShdw blurRad="40000" dist="23000" dir="5400000" rotWithShape="0">
                <a:srgbClr val="000000">
                  <a:alpha val="35000"/>
                </a:srgbClr>
              </a:outerShdw>
            </a:effectLst>
          </p:spPr>
        </p:sp>
        <p:sp>
          <p:nvSpPr>
            <p:cNvPr id="201" name="椭圆 22"/>
            <p:cNvSpPr/>
            <p:nvPr/>
          </p:nvSpPr>
          <p:spPr bwMode="auto">
            <a:xfrm>
              <a:off x="6085817" y="3427179"/>
              <a:ext cx="828098" cy="486349"/>
            </a:xfrm>
            <a:prstGeom prst="rect">
              <a:avLst/>
            </a:prstGeom>
            <a:noFill/>
            <a:ln>
              <a:noFill/>
            </a:ln>
            <a:effectLst/>
            <a:sp3d/>
          </p:spPr>
          <p:txBody>
            <a:bodyPr lIns="0" tIns="0" rIns="0" bIns="0" spcCol="1270" anchor="ctr"/>
            <a:lstStyle/>
            <a:p>
              <a:pPr marL="0" marR="0" lvl="0" indent="0" algn="ctr" defTabSz="908685" eaLnBrk="1" fontAlgn="auto" latinLnBrk="0" hangingPunct="1">
                <a:lnSpc>
                  <a:spcPct val="13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课程体系</a:t>
              </a:r>
            </a:p>
          </p:txBody>
        </p:sp>
        <p:sp>
          <p:nvSpPr>
            <p:cNvPr id="202" name="椭圆 201"/>
            <p:cNvSpPr/>
            <p:nvPr/>
          </p:nvSpPr>
          <p:spPr bwMode="auto">
            <a:xfrm>
              <a:off x="7691520" y="3383212"/>
              <a:ext cx="1152525" cy="648000"/>
            </a:xfrm>
            <a:prstGeom prst="ellipse">
              <a:avLst/>
            </a:prstGeom>
            <a:solidFill>
              <a:srgbClr val="2B65AB"/>
            </a:solidFill>
            <a:ln>
              <a:noFill/>
            </a:ln>
            <a:effectLst>
              <a:outerShdw blurRad="40000" dist="23000" dir="5400000" rotWithShape="0">
                <a:srgbClr val="000000">
                  <a:alpha val="35000"/>
                </a:srgbClr>
              </a:outerShdw>
            </a:effectLst>
          </p:spPr>
        </p:sp>
        <p:grpSp>
          <p:nvGrpSpPr>
            <p:cNvPr id="203" name="组合 76"/>
            <p:cNvGrpSpPr/>
            <p:nvPr/>
          </p:nvGrpSpPr>
          <p:grpSpPr bwMode="auto">
            <a:xfrm>
              <a:off x="9475484" y="3383960"/>
              <a:ext cx="1151927" cy="648000"/>
              <a:chOff x="5787814" y="0"/>
              <a:chExt cx="791858" cy="788773"/>
            </a:xfrm>
            <a:solidFill>
              <a:srgbClr val="2B65AB"/>
            </a:solidFill>
          </p:grpSpPr>
          <p:sp>
            <p:nvSpPr>
              <p:cNvPr id="233" name="椭圆 232"/>
              <p:cNvSpPr/>
              <p:nvPr/>
            </p:nvSpPr>
            <p:spPr>
              <a:xfrm>
                <a:off x="5787814" y="0"/>
                <a:ext cx="791858" cy="788773"/>
              </a:xfrm>
              <a:prstGeom prst="ellipse">
                <a:avLst/>
              </a:prstGeom>
              <a:solidFill>
                <a:srgbClr val="2A6F82"/>
              </a:solidFill>
              <a:ln>
                <a:noFill/>
              </a:ln>
              <a:effectLst>
                <a:outerShdw blurRad="40000" dist="23000" dir="5400000" rotWithShape="0">
                  <a:srgbClr val="000000">
                    <a:alpha val="35000"/>
                  </a:srgbClr>
                </a:outerShdw>
              </a:effectLst>
            </p:spPr>
          </p:sp>
          <p:sp>
            <p:nvSpPr>
              <p:cNvPr id="234" name="椭圆 46"/>
              <p:cNvSpPr/>
              <p:nvPr/>
            </p:nvSpPr>
            <p:spPr>
              <a:xfrm>
                <a:off x="5877432" y="52610"/>
                <a:ext cx="574843" cy="592002"/>
              </a:xfrm>
              <a:prstGeom prst="rect">
                <a:avLst/>
              </a:prstGeom>
              <a:noFill/>
              <a:ln>
                <a:noFill/>
              </a:ln>
              <a:effectLst/>
              <a:sp3d/>
            </p:spPr>
            <p:txBody>
              <a:bodyPr lIns="0" tIns="0" rIns="0" bIns="0" spcCol="1270" anchor="ctr"/>
              <a:lstStyle/>
              <a:p>
                <a:pPr marL="0" marR="0" lvl="0" indent="0" algn="ctr" defTabSz="908685" eaLnBrk="1" fontAlgn="auto" latinLnBrk="0" hangingPunct="1">
                  <a:lnSpc>
                    <a:spcPct val="13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建设需求</a:t>
                </a:r>
              </a:p>
            </p:txBody>
          </p:sp>
        </p:grpSp>
        <p:sp>
          <p:nvSpPr>
            <p:cNvPr id="204" name="圆角矩形 203"/>
            <p:cNvSpPr/>
            <p:nvPr/>
          </p:nvSpPr>
          <p:spPr bwMode="auto">
            <a:xfrm>
              <a:off x="2243220" y="4172200"/>
              <a:ext cx="1563687"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现有需求</a:t>
              </a:r>
            </a:p>
          </p:txBody>
        </p:sp>
        <p:sp>
          <p:nvSpPr>
            <p:cNvPr id="205" name="圆角矩形 204"/>
            <p:cNvSpPr/>
            <p:nvPr/>
          </p:nvSpPr>
          <p:spPr bwMode="auto">
            <a:xfrm>
              <a:off x="2243220" y="4704012"/>
              <a:ext cx="1563687"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未来需求</a:t>
              </a:r>
            </a:p>
          </p:txBody>
        </p:sp>
        <p:sp>
          <p:nvSpPr>
            <p:cNvPr id="206" name="圆角矩形 205"/>
            <p:cNvSpPr/>
            <p:nvPr/>
          </p:nvSpPr>
          <p:spPr bwMode="auto">
            <a:xfrm>
              <a:off x="3914857" y="4151562"/>
              <a:ext cx="1563688"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岗位能力</a:t>
              </a:r>
            </a:p>
          </p:txBody>
        </p:sp>
        <p:sp>
          <p:nvSpPr>
            <p:cNvPr id="207" name="圆角矩形 206"/>
            <p:cNvSpPr/>
            <p:nvPr/>
          </p:nvSpPr>
          <p:spPr bwMode="auto">
            <a:xfrm>
              <a:off x="3914857" y="4711950"/>
              <a:ext cx="1563688"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持续发展能力</a:t>
              </a:r>
            </a:p>
          </p:txBody>
        </p:sp>
        <p:sp>
          <p:nvSpPr>
            <p:cNvPr id="208" name="圆角矩形 207"/>
            <p:cNvSpPr/>
            <p:nvPr/>
          </p:nvSpPr>
          <p:spPr bwMode="auto">
            <a:xfrm>
              <a:off x="5645232" y="4146800"/>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理论课程体系</a:t>
              </a:r>
            </a:p>
          </p:txBody>
        </p:sp>
        <p:sp>
          <p:nvSpPr>
            <p:cNvPr id="209" name="圆角矩形 208"/>
            <p:cNvSpPr/>
            <p:nvPr/>
          </p:nvSpPr>
          <p:spPr bwMode="auto">
            <a:xfrm>
              <a:off x="5645232" y="4702425"/>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实验课程体系</a:t>
              </a:r>
            </a:p>
          </p:txBody>
        </p:sp>
        <p:sp>
          <p:nvSpPr>
            <p:cNvPr id="210" name="圆角矩形 209"/>
            <p:cNvSpPr/>
            <p:nvPr/>
          </p:nvSpPr>
          <p:spPr bwMode="auto">
            <a:xfrm>
              <a:off x="5645232" y="5200899"/>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顶岗实习体系</a:t>
              </a:r>
            </a:p>
          </p:txBody>
        </p:sp>
        <p:sp>
          <p:nvSpPr>
            <p:cNvPr id="211" name="圆角矩形 210"/>
            <p:cNvSpPr/>
            <p:nvPr/>
          </p:nvSpPr>
          <p:spPr bwMode="auto">
            <a:xfrm>
              <a:off x="7499432" y="4156325"/>
              <a:ext cx="1563688" cy="325437"/>
            </a:xfrm>
            <a:prstGeom prst="roundRect">
              <a:avLst/>
            </a:prstGeom>
            <a:solidFill>
              <a:srgbClr val="00B0F0"/>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76"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实训项目</a:t>
              </a:r>
            </a:p>
          </p:txBody>
        </p:sp>
        <p:sp>
          <p:nvSpPr>
            <p:cNvPr id="212" name="圆角矩形 211"/>
            <p:cNvSpPr/>
            <p:nvPr/>
          </p:nvSpPr>
          <p:spPr bwMode="auto">
            <a:xfrm>
              <a:off x="7485145" y="4683375"/>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教学模式</a:t>
              </a:r>
            </a:p>
          </p:txBody>
        </p:sp>
        <p:sp>
          <p:nvSpPr>
            <p:cNvPr id="213" name="圆角矩形 212"/>
            <p:cNvSpPr/>
            <p:nvPr/>
          </p:nvSpPr>
          <p:spPr bwMode="auto">
            <a:xfrm>
              <a:off x="7499432" y="5194550"/>
              <a:ext cx="1563688"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学习情景</a:t>
              </a:r>
            </a:p>
          </p:txBody>
        </p:sp>
        <p:sp>
          <p:nvSpPr>
            <p:cNvPr id="214" name="圆角矩形 213"/>
            <p:cNvSpPr/>
            <p:nvPr/>
          </p:nvSpPr>
          <p:spPr bwMode="auto">
            <a:xfrm>
              <a:off x="7512132" y="5662862"/>
              <a:ext cx="1563688"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评价方法</a:t>
              </a:r>
            </a:p>
          </p:txBody>
        </p:sp>
        <p:sp>
          <p:nvSpPr>
            <p:cNvPr id="215" name="圆角矩形 214"/>
            <p:cNvSpPr/>
            <p:nvPr/>
          </p:nvSpPr>
          <p:spPr bwMode="auto">
            <a:xfrm>
              <a:off x="9261557" y="4165850"/>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硬件设施</a:t>
              </a:r>
            </a:p>
          </p:txBody>
        </p:sp>
        <p:sp>
          <p:nvSpPr>
            <p:cNvPr id="216" name="圆角矩形 215"/>
            <p:cNvSpPr/>
            <p:nvPr/>
          </p:nvSpPr>
          <p:spPr bwMode="auto">
            <a:xfrm>
              <a:off x="9261557" y="4673850"/>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软件平台</a:t>
              </a:r>
            </a:p>
          </p:txBody>
        </p:sp>
        <p:sp>
          <p:nvSpPr>
            <p:cNvPr id="217" name="圆角矩形 216"/>
            <p:cNvSpPr/>
            <p:nvPr/>
          </p:nvSpPr>
          <p:spPr bwMode="auto">
            <a:xfrm>
              <a:off x="9252032" y="5181850"/>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课程资源</a:t>
              </a:r>
            </a:p>
          </p:txBody>
        </p:sp>
        <p:sp>
          <p:nvSpPr>
            <p:cNvPr id="218" name="圆角矩形 217"/>
            <p:cNvSpPr/>
            <p:nvPr/>
          </p:nvSpPr>
          <p:spPr bwMode="auto">
            <a:xfrm>
              <a:off x="9269495" y="5666037"/>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师资队伍</a:t>
              </a:r>
            </a:p>
          </p:txBody>
        </p:sp>
        <p:sp>
          <p:nvSpPr>
            <p:cNvPr id="219" name="圆角矩形 218"/>
            <p:cNvSpPr/>
            <p:nvPr/>
          </p:nvSpPr>
          <p:spPr bwMode="auto">
            <a:xfrm>
              <a:off x="9272670" y="6148637"/>
              <a:ext cx="1565275" cy="323850"/>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文化打造</a:t>
              </a:r>
            </a:p>
          </p:txBody>
        </p:sp>
        <p:sp>
          <p:nvSpPr>
            <p:cNvPr id="220" name="圆角矩形 219"/>
            <p:cNvSpPr/>
            <p:nvPr/>
          </p:nvSpPr>
          <p:spPr bwMode="auto">
            <a:xfrm>
              <a:off x="9269495" y="6596312"/>
              <a:ext cx="1565275" cy="325438"/>
            </a:xfrm>
            <a:prstGeom prst="roundRect">
              <a:avLst/>
            </a:prstGeom>
            <a:solidFill>
              <a:srgbClr val="00B0F0"/>
            </a:solidFill>
            <a:ln w="12700" cap="flat" cmpd="sng" algn="ctr">
              <a:noFill/>
              <a:prstDash val="solid"/>
            </a:ln>
            <a:effectLst/>
          </p:spPr>
          <p:txBody>
            <a:bodyPr anchor="ctr"/>
            <a:lstStyle/>
            <a:p>
              <a:pPr marL="0" marR="0" lvl="0" indent="0" algn="ctr" defTabSz="795020"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sysClr val="window" lastClr="FFFFFF"/>
                  </a:solidFill>
                  <a:effectLst/>
                  <a:uLnTx/>
                  <a:uFillTx/>
                  <a:latin typeface="微软雅黑" panose="020B0503020204020204" pitchFamily="34" charset="-122"/>
                  <a:ea typeface="微软雅黑" panose="020B0503020204020204" pitchFamily="34" charset="-122"/>
                </a:rPr>
                <a:t>活动运作</a:t>
              </a:r>
            </a:p>
          </p:txBody>
        </p:sp>
        <p:sp>
          <p:nvSpPr>
            <p:cNvPr id="221" name="右箭头 220"/>
            <p:cNvSpPr/>
            <p:nvPr/>
          </p:nvSpPr>
          <p:spPr bwMode="auto">
            <a:xfrm>
              <a:off x="3584657" y="3562600"/>
              <a:ext cx="431800" cy="323850"/>
            </a:xfrm>
            <a:prstGeom prst="rightArrow">
              <a:avLst/>
            </a:prstGeom>
            <a:solidFill>
              <a:srgbClr val="4BACC6">
                <a:lumMod val="60000"/>
                <a:lumOff val="40000"/>
              </a:srgbClr>
            </a:solidFill>
            <a:ln w="25400" cap="flat" cmpd="sng" algn="ctr">
              <a:noFill/>
              <a:prstDash val="solid"/>
            </a:ln>
            <a:effectLst/>
          </p:spPr>
          <p:txBody>
            <a:bodyPr lIns="138257" tIns="69129" rIns="138257" bIns="6912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sysClr val="window" lastClr="FFFFFF"/>
                </a:solidFill>
                <a:effectLst/>
                <a:uLnTx/>
                <a:uFillTx/>
                <a:latin typeface="Calibri"/>
                <a:ea typeface="宋体"/>
              </a:endParaRPr>
            </a:p>
          </p:txBody>
        </p:sp>
        <p:sp>
          <p:nvSpPr>
            <p:cNvPr id="222" name="右箭头 221"/>
            <p:cNvSpPr/>
            <p:nvPr/>
          </p:nvSpPr>
          <p:spPr bwMode="auto">
            <a:xfrm>
              <a:off x="5340432" y="3554662"/>
              <a:ext cx="431800" cy="323850"/>
            </a:xfrm>
            <a:prstGeom prst="rightArrow">
              <a:avLst/>
            </a:prstGeom>
            <a:solidFill>
              <a:srgbClr val="4BACC6">
                <a:lumMod val="60000"/>
                <a:lumOff val="40000"/>
              </a:srgbClr>
            </a:solidFill>
            <a:ln w="25400" cap="flat" cmpd="sng" algn="ctr">
              <a:noFill/>
              <a:prstDash val="solid"/>
            </a:ln>
            <a:effectLst/>
          </p:spPr>
          <p:txBody>
            <a:bodyPr lIns="138257" tIns="69129" rIns="138257" bIns="6912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sysClr val="window" lastClr="FFFFFF"/>
                </a:solidFill>
                <a:effectLst/>
                <a:uLnTx/>
                <a:uFillTx/>
                <a:latin typeface="Calibri"/>
                <a:ea typeface="宋体"/>
              </a:endParaRPr>
            </a:p>
          </p:txBody>
        </p:sp>
        <p:sp>
          <p:nvSpPr>
            <p:cNvPr id="223" name="右箭头 222"/>
            <p:cNvSpPr/>
            <p:nvPr/>
          </p:nvSpPr>
          <p:spPr bwMode="auto">
            <a:xfrm>
              <a:off x="7166057" y="3554662"/>
              <a:ext cx="431800" cy="323850"/>
            </a:xfrm>
            <a:prstGeom prst="rightArrow">
              <a:avLst/>
            </a:prstGeom>
            <a:solidFill>
              <a:srgbClr val="4BACC6">
                <a:lumMod val="60000"/>
                <a:lumOff val="40000"/>
              </a:srgbClr>
            </a:solidFill>
            <a:ln w="25400" cap="flat" cmpd="sng" algn="ctr">
              <a:noFill/>
              <a:prstDash val="solid"/>
            </a:ln>
            <a:effectLst/>
          </p:spPr>
          <p:txBody>
            <a:bodyPr lIns="138257" tIns="69129" rIns="138257" bIns="6912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sysClr val="window" lastClr="FFFFFF"/>
                </a:solidFill>
                <a:effectLst/>
                <a:uLnTx/>
                <a:uFillTx/>
                <a:latin typeface="Calibri"/>
                <a:ea typeface="宋体"/>
              </a:endParaRPr>
            </a:p>
          </p:txBody>
        </p:sp>
        <p:sp>
          <p:nvSpPr>
            <p:cNvPr id="224" name="右箭头 223"/>
            <p:cNvSpPr/>
            <p:nvPr/>
          </p:nvSpPr>
          <p:spPr bwMode="auto">
            <a:xfrm>
              <a:off x="8971045" y="3549900"/>
              <a:ext cx="431800" cy="323850"/>
            </a:xfrm>
            <a:prstGeom prst="rightArrow">
              <a:avLst/>
            </a:prstGeom>
            <a:solidFill>
              <a:srgbClr val="4BACC6">
                <a:lumMod val="60000"/>
                <a:lumOff val="40000"/>
              </a:srgbClr>
            </a:solidFill>
            <a:ln w="25400" cap="flat" cmpd="sng" algn="ctr">
              <a:noFill/>
              <a:prstDash val="solid"/>
            </a:ln>
            <a:effectLst/>
          </p:spPr>
          <p:txBody>
            <a:bodyPr lIns="138257" tIns="69129" rIns="138257" bIns="6912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sysClr val="window" lastClr="FFFFFF"/>
                </a:solidFill>
                <a:effectLst/>
                <a:uLnTx/>
                <a:uFillTx/>
                <a:latin typeface="Calibri"/>
                <a:ea typeface="宋体"/>
              </a:endParaRPr>
            </a:p>
          </p:txBody>
        </p:sp>
        <p:sp>
          <p:nvSpPr>
            <p:cNvPr id="225" name="椭圆 224"/>
            <p:cNvSpPr/>
            <p:nvPr/>
          </p:nvSpPr>
          <p:spPr bwMode="auto">
            <a:xfrm>
              <a:off x="2338470" y="6115300"/>
              <a:ext cx="1190625" cy="687387"/>
            </a:xfrm>
            <a:prstGeom prst="ellipse">
              <a:avLst/>
            </a:prstGeom>
            <a:solidFill>
              <a:srgbClr val="8064A2"/>
            </a:solidFill>
            <a:ln w="25400" cap="flat" cmpd="sng" algn="ctr">
              <a:solidFill>
                <a:srgbClr val="8064A2">
                  <a:shade val="50000"/>
                </a:srgbClr>
              </a:solidFill>
              <a:prstDash val="solid"/>
            </a:ln>
            <a:effectLst/>
          </p:spPr>
        </p:sp>
        <p:sp>
          <p:nvSpPr>
            <p:cNvPr id="226" name="椭圆 14"/>
            <p:cNvSpPr/>
            <p:nvPr/>
          </p:nvSpPr>
          <p:spPr bwMode="auto">
            <a:xfrm>
              <a:off x="2471833" y="6226469"/>
              <a:ext cx="841909" cy="486346"/>
            </a:xfrm>
            <a:prstGeom prst="rect">
              <a:avLst/>
            </a:prstGeom>
            <a:noFill/>
            <a:ln>
              <a:noFill/>
            </a:ln>
            <a:effectLst/>
            <a:sp3d/>
          </p:spPr>
          <p:txBody>
            <a:bodyPr lIns="0" tIns="0" rIns="0" bIns="0" spcCol="1920" anchor="ctr"/>
            <a:lstStyle/>
            <a:p>
              <a:pPr marL="0" marR="0" lvl="0" indent="0" algn="ctr" defTabSz="908685"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岗位</a:t>
              </a:r>
              <a:endParaRPr kumimoji="0" lang="en-US" altLang="zh-CN"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08685" eaLnBrk="1" fontAlgn="auto" latinLnBrk="0" hangingPunct="1">
                <a:lnSpc>
                  <a:spcPct val="9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调研</a:t>
              </a:r>
            </a:p>
          </p:txBody>
        </p:sp>
        <p:sp>
          <p:nvSpPr>
            <p:cNvPr id="227" name="右箭头 226"/>
            <p:cNvSpPr/>
            <p:nvPr/>
          </p:nvSpPr>
          <p:spPr bwMode="auto">
            <a:xfrm rot="16200000">
              <a:off x="2575801" y="5354094"/>
              <a:ext cx="657225" cy="674687"/>
            </a:xfrm>
            <a:prstGeom prst="rightArrow">
              <a:avLst/>
            </a:prstGeom>
            <a:solidFill>
              <a:srgbClr val="0070C0"/>
            </a:solidFill>
            <a:ln w="25400" cap="flat" cmpd="sng" algn="ctr">
              <a:noFill/>
              <a:prstDash val="solid"/>
            </a:ln>
            <a:effectLst/>
          </p:spPr>
          <p:txBody>
            <a:bodyPr lIns="138257" tIns="69129" rIns="138257" bIns="6912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sysClr val="window" lastClr="FFFFFF"/>
                </a:solidFill>
                <a:effectLst/>
                <a:uLnTx/>
                <a:uFillTx/>
                <a:latin typeface="Calibri"/>
                <a:ea typeface="宋体"/>
              </a:endParaRPr>
            </a:p>
          </p:txBody>
        </p:sp>
        <p:sp>
          <p:nvSpPr>
            <p:cNvPr id="228" name="椭圆 22"/>
            <p:cNvSpPr/>
            <p:nvPr/>
          </p:nvSpPr>
          <p:spPr bwMode="auto">
            <a:xfrm>
              <a:off x="4249787" y="3480860"/>
              <a:ext cx="828098" cy="486349"/>
            </a:xfrm>
            <a:prstGeom prst="rect">
              <a:avLst/>
            </a:prstGeom>
            <a:noFill/>
            <a:ln>
              <a:noFill/>
            </a:ln>
            <a:effectLst/>
            <a:sp3d/>
          </p:spPr>
          <p:txBody>
            <a:bodyPr lIns="0" tIns="0" rIns="0" bIns="0" spcCol="1270" anchor="ctr"/>
            <a:lstStyle/>
            <a:p>
              <a:pPr marL="0" marR="0" lvl="0" indent="0" algn="ctr" defTabSz="908685" eaLnBrk="1" fontAlgn="auto" latinLnBrk="0" hangingPunct="1">
                <a:lnSpc>
                  <a:spcPct val="13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能力要求</a:t>
              </a:r>
            </a:p>
          </p:txBody>
        </p:sp>
        <p:sp>
          <p:nvSpPr>
            <p:cNvPr id="229" name="椭圆 22"/>
            <p:cNvSpPr/>
            <p:nvPr/>
          </p:nvSpPr>
          <p:spPr bwMode="auto">
            <a:xfrm>
              <a:off x="2485644" y="3427179"/>
              <a:ext cx="828098" cy="486349"/>
            </a:xfrm>
            <a:prstGeom prst="rect">
              <a:avLst/>
            </a:prstGeom>
            <a:noFill/>
            <a:ln>
              <a:noFill/>
            </a:ln>
            <a:effectLst/>
            <a:sp3d/>
          </p:spPr>
          <p:txBody>
            <a:bodyPr lIns="0" tIns="0" rIns="0" bIns="0" spcCol="1270" anchor="ctr"/>
            <a:lstStyle/>
            <a:p>
              <a:pPr marL="0" marR="0" lvl="0" indent="0" algn="ctr" defTabSz="908685" eaLnBrk="1" fontAlgn="auto" latinLnBrk="0" hangingPunct="1">
                <a:lnSpc>
                  <a:spcPct val="13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人才需求</a:t>
              </a:r>
            </a:p>
          </p:txBody>
        </p:sp>
        <p:sp>
          <p:nvSpPr>
            <p:cNvPr id="230" name="椭圆 22"/>
            <p:cNvSpPr/>
            <p:nvPr/>
          </p:nvSpPr>
          <p:spPr bwMode="auto">
            <a:xfrm>
              <a:off x="7805577" y="3427179"/>
              <a:ext cx="964171" cy="486349"/>
            </a:xfrm>
            <a:prstGeom prst="rect">
              <a:avLst/>
            </a:prstGeom>
            <a:noFill/>
            <a:ln>
              <a:noFill/>
            </a:ln>
            <a:effectLst/>
            <a:sp3d/>
          </p:spPr>
          <p:txBody>
            <a:bodyPr lIns="0" tIns="0" rIns="0" bIns="0" spcCol="1270" anchor="ctr"/>
            <a:lstStyle/>
            <a:p>
              <a:pPr marL="0" marR="0" lvl="0" indent="0" algn="ctr" defTabSz="908685" eaLnBrk="1" fontAlgn="auto" latinLnBrk="0" hangingPunct="1">
                <a:lnSpc>
                  <a:spcPct val="130000"/>
                </a:lnSpc>
                <a:spcBef>
                  <a:spcPts val="0"/>
                </a:spcBef>
                <a:spcAft>
                  <a:spcPct val="35000"/>
                </a:spcAft>
                <a:buClrTx/>
                <a:buSzTx/>
                <a:buFontTx/>
                <a:buNone/>
                <a:tabLst/>
                <a:defRPr/>
              </a:pP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实验</a:t>
              </a:r>
              <a:r>
                <a:rPr kumimoji="0" lang="en-US" altLang="zh-CN"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rPr>
                <a:t>实训</a:t>
              </a:r>
            </a:p>
          </p:txBody>
        </p:sp>
        <p:sp>
          <p:nvSpPr>
            <p:cNvPr id="231" name="矩形 74"/>
            <p:cNvSpPr>
              <a:spLocks noChangeArrowheads="1"/>
            </p:cNvSpPr>
            <p:nvPr/>
          </p:nvSpPr>
          <p:spPr bwMode="auto">
            <a:xfrm>
              <a:off x="5537469" y="5752717"/>
              <a:ext cx="1694258" cy="37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789" tIns="63895" rIns="127789" bIns="63895">
              <a:spAutoFit/>
            </a:bodyPr>
            <a:lstStyle>
              <a:lvl1pPr marL="479425" indent="-479425">
                <a:defRPr sz="2600">
                  <a:solidFill>
                    <a:schemeClr val="tx1"/>
                  </a:solidFill>
                  <a:latin typeface="Calibri" panose="020F0502020204030204" pitchFamily="34" charset="0"/>
                  <a:ea typeface="宋体" panose="02010600030101010101" pitchFamily="2" charset="-122"/>
                </a:defRPr>
              </a:lvl1pPr>
              <a:lvl2pPr marL="742950" indent="-285750">
                <a:defRPr sz="2600">
                  <a:solidFill>
                    <a:schemeClr val="tx1"/>
                  </a:solidFill>
                  <a:latin typeface="Calibri" panose="020F0502020204030204" pitchFamily="34" charset="0"/>
                  <a:ea typeface="宋体" panose="02010600030101010101" pitchFamily="2" charset="-122"/>
                </a:defRPr>
              </a:lvl2pPr>
              <a:lvl3pPr marL="1143000" indent="-228600">
                <a:defRPr sz="2600">
                  <a:solidFill>
                    <a:schemeClr val="tx1"/>
                  </a:solidFill>
                  <a:latin typeface="Calibri" panose="020F0502020204030204" pitchFamily="34" charset="0"/>
                  <a:ea typeface="宋体" panose="02010600030101010101" pitchFamily="2" charset="-122"/>
                </a:defRPr>
              </a:lvl3pPr>
              <a:lvl4pPr marL="1600200" indent="-228600">
                <a:defRPr sz="2600">
                  <a:solidFill>
                    <a:schemeClr val="tx1"/>
                  </a:solidFill>
                  <a:latin typeface="Calibri" panose="020F0502020204030204" pitchFamily="34" charset="0"/>
                  <a:ea typeface="宋体" panose="02010600030101010101" pitchFamily="2" charset="-122"/>
                </a:defRPr>
              </a:lvl4pPr>
              <a:lvl5pPr marL="2057400" indent="-228600">
                <a:defRPr sz="2600">
                  <a:solidFill>
                    <a:schemeClr val="tx1"/>
                  </a:solidFill>
                  <a:latin typeface="Calibri" panose="020F0502020204030204" pitchFamily="34" charset="0"/>
                  <a:ea typeface="宋体" panose="02010600030101010101" pitchFamily="2" charset="-122"/>
                </a:defRPr>
              </a:lvl5pPr>
              <a:lvl6pPr marL="25146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marL="479425" marR="0" lvl="0" indent="-479425" algn="ctr" defTabSz="914400" eaLnBrk="1" fontAlgn="auto" latinLnBrk="0" hangingPunct="1">
                <a:lnSpc>
                  <a:spcPct val="100000"/>
                </a:lnSpc>
                <a:spcBef>
                  <a:spcPct val="20000"/>
                </a:spcBef>
                <a:spcAft>
                  <a:spcPts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实训室设计思路</a:t>
              </a:r>
            </a:p>
          </p:txBody>
        </p:sp>
        <p:sp>
          <p:nvSpPr>
            <p:cNvPr id="232" name="矩形 30"/>
            <p:cNvSpPr>
              <a:spLocks noChangeArrowheads="1"/>
            </p:cNvSpPr>
            <p:nvPr/>
          </p:nvSpPr>
          <p:spPr bwMode="auto">
            <a:xfrm>
              <a:off x="5227464" y="6040741"/>
              <a:ext cx="3021987" cy="7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789" tIns="63895" rIns="127789" bIns="63895">
              <a:spAutoFit/>
            </a:bodyPr>
            <a:lstStyle>
              <a:lvl1pPr marL="342900" indent="-342900">
                <a:defRPr sz="2600">
                  <a:solidFill>
                    <a:schemeClr val="tx1"/>
                  </a:solidFill>
                  <a:latin typeface="Calibri" panose="020F0502020204030204" pitchFamily="34" charset="0"/>
                  <a:ea typeface="宋体" panose="02010600030101010101" pitchFamily="2" charset="-122"/>
                </a:defRPr>
              </a:lvl1pPr>
              <a:lvl2pPr>
                <a:defRPr sz="2600">
                  <a:solidFill>
                    <a:schemeClr val="tx1"/>
                  </a:solidFill>
                  <a:latin typeface="Calibri" panose="020F0502020204030204" pitchFamily="34" charset="0"/>
                  <a:ea typeface="宋体" panose="02010600030101010101" pitchFamily="2" charset="-122"/>
                </a:defRPr>
              </a:lvl2pPr>
              <a:lvl3pPr>
                <a:defRPr sz="2600">
                  <a:solidFill>
                    <a:schemeClr val="tx1"/>
                  </a:solidFill>
                  <a:latin typeface="Calibri" panose="020F0502020204030204" pitchFamily="34" charset="0"/>
                  <a:ea typeface="宋体" panose="02010600030101010101" pitchFamily="2" charset="-122"/>
                </a:defRPr>
              </a:lvl3pPr>
              <a:lvl4pPr>
                <a:defRPr sz="2600">
                  <a:solidFill>
                    <a:schemeClr val="tx1"/>
                  </a:solidFill>
                  <a:latin typeface="Calibri" panose="020F0502020204030204" pitchFamily="34" charset="0"/>
                  <a:ea typeface="宋体" panose="02010600030101010101" pitchFamily="2" charset="-122"/>
                </a:defRPr>
              </a:lvl4pPr>
              <a:lvl5pPr>
                <a:defRPr sz="2600">
                  <a:solidFill>
                    <a:schemeClr val="tx1"/>
                  </a:solidFill>
                  <a:latin typeface="Calibri" panose="020F0502020204030204" pitchFamily="34" charset="0"/>
                  <a:ea typeface="宋体" panose="02010600030101010101" pitchFamily="2" charset="-122"/>
                </a:defRPr>
              </a:lvl5pPr>
              <a:lvl6pPr marL="31165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35737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40309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4488180" defTabSz="1328420" fontAlgn="base">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marL="342900" marR="0" lvl="0" indent="-342900" defTabSz="914400" eaLnBrk="1" fontAlgn="auto" latinLnBrk="0" hangingPunct="1">
                <a:lnSpc>
                  <a:spcPct val="150000"/>
                </a:lnSpc>
                <a:spcBef>
                  <a:spcPts val="0"/>
                </a:spcBef>
                <a:spcAft>
                  <a:spcPts val="0"/>
                </a:spcAft>
                <a:buClr>
                  <a:srgbClr val="002060"/>
                </a:buClr>
                <a:buSzTx/>
                <a:buFont typeface="Wingdings" panose="05000000000000000000" pitchFamily="2" charset="2"/>
                <a:buChar char="Ø"/>
                <a:tabLst/>
                <a:defRPr/>
              </a:pP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紧贴产业</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行业技术领域</a:t>
              </a:r>
              <a:endPar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50000"/>
                </a:lnSpc>
                <a:spcBef>
                  <a:spcPts val="0"/>
                </a:spcBef>
                <a:spcAft>
                  <a:spcPts val="0"/>
                </a:spcAft>
                <a:buClr>
                  <a:srgbClr val="002060"/>
                </a:buClr>
                <a:buSzTx/>
                <a:buFont typeface="Wingdings" panose="05000000000000000000" pitchFamily="2" charset="2"/>
                <a:buChar char="Ø"/>
                <a:tabLst/>
                <a:defRPr/>
              </a:pP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 突出专业群资源共建共享</a:t>
              </a:r>
              <a:endPar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90401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753622"/>
            <a:ext cx="5813424" cy="384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4200" y="846098"/>
            <a:ext cx="4552949" cy="2672712"/>
          </a:xfrm>
          <a:prstGeom prst="rect">
            <a:avLst/>
          </a:prstGeom>
          <a:noFill/>
          <a:ln>
            <a:noFill/>
          </a:ln>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6219824" y="3676650"/>
            <a:ext cx="5838855" cy="2221856"/>
          </a:xfrm>
          <a:prstGeom prst="rect">
            <a:avLst/>
          </a:prstGeom>
          <a:noFill/>
        </p:spPr>
      </p:pic>
      <p:sp>
        <p:nvSpPr>
          <p:cNvPr id="2" name="TextBox 1"/>
          <p:cNvSpPr txBox="1"/>
          <p:nvPr/>
        </p:nvSpPr>
        <p:spPr>
          <a:xfrm>
            <a:off x="8604250" y="5994400"/>
            <a:ext cx="2409825" cy="338554"/>
          </a:xfrm>
          <a:prstGeom prst="rect">
            <a:avLst/>
          </a:prstGeom>
          <a:noFill/>
        </p:spPr>
        <p:txBody>
          <a:bodyPr wrap="square" rtlCol="0">
            <a:spAutoFit/>
          </a:bodyPr>
          <a:lstStyle/>
          <a:p>
            <a:r>
              <a:rPr lang="en-US" altLang="zh-CN" sz="1600" b="1" dirty="0" smtClean="0">
                <a:solidFill>
                  <a:srgbClr val="C00000"/>
                </a:solidFill>
                <a:latin typeface="微软雅黑" pitchFamily="34" charset="-122"/>
                <a:ea typeface="微软雅黑" pitchFamily="34" charset="-122"/>
              </a:rPr>
              <a:t>VR</a:t>
            </a:r>
            <a:r>
              <a:rPr lang="zh-CN" altLang="en-US" sz="1600" b="1" dirty="0" smtClean="0">
                <a:solidFill>
                  <a:srgbClr val="C00000"/>
                </a:solidFill>
                <a:latin typeface="微软雅黑" pitchFamily="34" charset="-122"/>
                <a:ea typeface="微软雅黑" pitchFamily="34" charset="-122"/>
              </a:rPr>
              <a:t>教学实训设备</a:t>
            </a:r>
            <a:endParaRPr lang="zh-CN" altLang="en-US" sz="1600" b="1" dirty="0">
              <a:solidFill>
                <a:srgbClr val="C00000"/>
              </a:solidFill>
              <a:latin typeface="微软雅黑" pitchFamily="34" charset="-122"/>
              <a:ea typeface="微软雅黑" pitchFamily="34" charset="-122"/>
            </a:endParaRPr>
          </a:p>
        </p:txBody>
      </p:sp>
      <p:sp>
        <p:nvSpPr>
          <p:cNvPr id="13" name="矩形 12"/>
          <p:cNvSpPr/>
          <p:nvPr/>
        </p:nvSpPr>
        <p:spPr>
          <a:xfrm>
            <a:off x="112321" y="685681"/>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虚拟仿真实训平台</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软件建设</a:t>
            </a:r>
            <a:endParaRPr lang="zh-CN" altLang="en-US" dirty="0">
              <a:solidFill>
                <a:srgbClr val="C00000"/>
              </a:solidFill>
            </a:endParaRPr>
          </a:p>
        </p:txBody>
      </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27</a:t>
            </a:r>
            <a:endParaRPr lang="zh-CN" altLang="en-US" sz="1600" b="1" dirty="0">
              <a:solidFill>
                <a:prstClr val="white"/>
              </a:solidFill>
            </a:endParaRPr>
          </a:p>
        </p:txBody>
      </p:sp>
    </p:spTree>
    <p:extLst>
      <p:ext uri="{BB962C8B-B14F-4D97-AF65-F5344CB8AC3E}">
        <p14:creationId xmlns:p14="http://schemas.microsoft.com/office/powerpoint/2010/main" val="192076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V="1">
            <a:off x="1768416" y="404813"/>
            <a:ext cx="712080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692334" y="1695102"/>
            <a:ext cx="8817275" cy="2242039"/>
            <a:chOff x="902639" y="1201219"/>
            <a:chExt cx="7145167" cy="2533807"/>
          </a:xfrm>
        </p:grpSpPr>
        <p:sp>
          <p:nvSpPr>
            <p:cNvPr id="54" name="矩形 53"/>
            <p:cNvSpPr/>
            <p:nvPr/>
          </p:nvSpPr>
          <p:spPr>
            <a:xfrm>
              <a:off x="1029428" y="1752400"/>
              <a:ext cx="6904651" cy="1982626"/>
            </a:xfrm>
            <a:prstGeom prst="rect">
              <a:avLst/>
            </a:prstGeom>
          </p:spPr>
          <p:txBody>
            <a:bodyPr wrap="square">
              <a:spAutoFit/>
            </a:bodyPr>
            <a:lstStyle/>
            <a:p>
              <a:pPr lvl="0">
                <a:lnSpc>
                  <a:spcPct val="150000"/>
                </a:lnSpc>
                <a:defRPr/>
              </a:pPr>
              <a:r>
                <a:rPr lang="zh-CN" altLang="en-US" sz="1200" b="1" kern="0" dirty="0">
                  <a:solidFill>
                    <a:prstClr val="black"/>
                  </a:solidFill>
                  <a:latin typeface="微软雅黑" panose="020B0503020204020204" pitchFamily="34" charset="-122"/>
                  <a:ea typeface="微软雅黑" panose="020B0503020204020204" pitchFamily="34" charset="-122"/>
                </a:rPr>
                <a:t>推动学科专业建设与产业转型升级相适应。</a:t>
              </a:r>
              <a:r>
                <a:rPr lang="zh-CN" altLang="en-US" sz="1200" kern="0" dirty="0">
                  <a:solidFill>
                    <a:prstClr val="black"/>
                  </a:solidFill>
                  <a:latin typeface="微软雅黑" panose="020B0503020204020204" pitchFamily="34" charset="-122"/>
                  <a:ea typeface="微软雅黑" panose="020B0503020204020204" pitchFamily="34" charset="-122"/>
                </a:rPr>
                <a:t>建立紧密对接</a:t>
              </a:r>
              <a:r>
                <a:rPr lang="zh-CN" altLang="en-US" sz="1200" b="1" kern="0" dirty="0">
                  <a:solidFill>
                    <a:prstClr val="black"/>
                  </a:solidFill>
                  <a:latin typeface="微软雅黑" panose="020B0503020204020204" pitchFamily="34" charset="-122"/>
                  <a:ea typeface="微软雅黑" panose="020B0503020204020204" pitchFamily="34" charset="-122"/>
                </a:rPr>
                <a:t>产业链、创新链</a:t>
              </a:r>
              <a:r>
                <a:rPr lang="zh-CN" altLang="en-US" sz="1200" kern="0" dirty="0">
                  <a:solidFill>
                    <a:prstClr val="black"/>
                  </a:solidFill>
                  <a:latin typeface="微软雅黑" panose="020B0503020204020204" pitchFamily="34" charset="-122"/>
                  <a:ea typeface="微软雅黑" panose="020B0503020204020204" pitchFamily="34" charset="-122"/>
                </a:rPr>
                <a:t>的学科专业体系。大力发展现代农业、智能制造、高端装备、新一代信息技术、生物医药、节能环保、新能源、新材料以及研发设计、数字创意、现代交通运输、高效物流、融资租赁、电子商务、服务外包等</a:t>
              </a:r>
              <a:r>
                <a:rPr lang="zh-CN" altLang="en-US" sz="1200" b="1" kern="0" dirty="0">
                  <a:solidFill>
                    <a:prstClr val="black"/>
                  </a:solidFill>
                  <a:latin typeface="微软雅黑" panose="020B0503020204020204" pitchFamily="34" charset="-122"/>
                  <a:ea typeface="微软雅黑" panose="020B0503020204020204" pitchFamily="34" charset="-122"/>
                </a:rPr>
                <a:t>产业急需紧缺学科专业</a:t>
              </a:r>
              <a:r>
                <a:rPr lang="zh-CN" altLang="en-US" sz="1200" kern="0" dirty="0">
                  <a:solidFill>
                    <a:prstClr val="black"/>
                  </a:solidFill>
                  <a:latin typeface="微软雅黑" panose="020B0503020204020204" pitchFamily="34" charset="-122"/>
                  <a:ea typeface="微软雅黑" panose="020B0503020204020204" pitchFamily="34" charset="-122"/>
                </a:rPr>
                <a:t>。积极支持家政、健康、养老、文化、旅游等社会领域专业发展，推进标准化、规范化、品牌化建设。加强智慧城市、智能建筑等城市可持续发展能力相关专业建设。大力支持集成电路、航空发动机及燃气轮机、网络安全、人工智能等</a:t>
              </a:r>
              <a:r>
                <a:rPr lang="zh-CN" altLang="en-US" sz="1200" b="1" kern="0" dirty="0">
                  <a:solidFill>
                    <a:prstClr val="black"/>
                  </a:solidFill>
                  <a:latin typeface="微软雅黑" panose="020B0503020204020204" pitchFamily="34" charset="-122"/>
                  <a:ea typeface="微软雅黑" panose="020B0503020204020204" pitchFamily="34" charset="-122"/>
                </a:rPr>
                <a:t>事关国家战略、国家安全等学科专业建设</a:t>
              </a:r>
              <a:r>
                <a:rPr lang="zh-CN" altLang="en-US" sz="1200" kern="0" dirty="0">
                  <a:solidFill>
                    <a:prstClr val="black"/>
                  </a:solidFill>
                  <a:latin typeface="微软雅黑" panose="020B0503020204020204" pitchFamily="34" charset="-122"/>
                  <a:ea typeface="微软雅黑" panose="020B0503020204020204" pitchFamily="34" charset="-122"/>
                </a:rPr>
                <a:t>。适应</a:t>
              </a:r>
              <a:r>
                <a:rPr lang="zh-CN" altLang="en-US" sz="1200" b="1" kern="0" dirty="0">
                  <a:solidFill>
                    <a:prstClr val="black"/>
                  </a:solidFill>
                  <a:latin typeface="微软雅黑" panose="020B0503020204020204" pitchFamily="34" charset="-122"/>
                  <a:ea typeface="微软雅黑" panose="020B0503020204020204" pitchFamily="34" charset="-122"/>
                </a:rPr>
                <a:t>新一轮科技革命和产业变革及新经济发展</a:t>
              </a:r>
              <a:r>
                <a:rPr lang="zh-CN" altLang="en-US" sz="1200" kern="0" dirty="0">
                  <a:solidFill>
                    <a:prstClr val="black"/>
                  </a:solidFill>
                  <a:latin typeface="微软雅黑" panose="020B0503020204020204" pitchFamily="34" charset="-122"/>
                  <a:ea typeface="微软雅黑" panose="020B0503020204020204" pitchFamily="34" charset="-122"/>
                </a:rPr>
                <a:t>，促进学科专业交叉融合，加快推进新工科建设。</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902639" y="1201219"/>
              <a:ext cx="7145167" cy="2519996"/>
              <a:chOff x="912958" y="1232672"/>
              <a:chExt cx="7145167" cy="2519996"/>
            </a:xfrm>
          </p:grpSpPr>
          <p:sp>
            <p:nvSpPr>
              <p:cNvPr id="56" name="对角圆角矩形 55"/>
              <p:cNvSpPr/>
              <p:nvPr/>
            </p:nvSpPr>
            <p:spPr>
              <a:xfrm>
                <a:off x="912958" y="1448696"/>
                <a:ext cx="7145167" cy="2303972"/>
              </a:xfrm>
              <a:prstGeom prst="round2DiagRect">
                <a:avLst/>
              </a:prstGeom>
              <a:noFill/>
              <a:ln w="254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57" name="圆角矩形 56"/>
              <p:cNvSpPr/>
              <p:nvPr/>
            </p:nvSpPr>
            <p:spPr>
              <a:xfrm>
                <a:off x="1187622" y="1232672"/>
                <a:ext cx="6552000" cy="423316"/>
              </a:xfrm>
              <a:prstGeom prst="roundRect">
                <a:avLst/>
              </a:prstGeom>
              <a:solidFill>
                <a:srgbClr val="0070C0"/>
              </a:solidFill>
            </p:spPr>
            <p:txBody>
              <a:bodyPr wrap="square">
                <a:spAutoFit/>
              </a:bodyPr>
              <a:lstStyle/>
              <a:p>
                <a:pPr lvl="0">
                  <a:spcBef>
                    <a:spcPts val="600"/>
                  </a:spcBef>
                  <a:defRPr/>
                </a:pPr>
                <a:r>
                  <a:rPr kumimoji="0" lang="en-US" altLang="zh-CN"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lang="zh-CN" altLang="en-US" sz="16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国务院办公厅关于深化产教融合的若干意见</a:t>
                </a:r>
                <a:r>
                  <a:rPr kumimoji="0" lang="en-US" altLang="zh-CN"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0" lang="zh-CN" altLang="en-US" sz="16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grpSp>
        <p:nvGrpSpPr>
          <p:cNvPr id="60" name="组合 59"/>
          <p:cNvGrpSpPr/>
          <p:nvPr/>
        </p:nvGrpSpPr>
        <p:grpSpPr>
          <a:xfrm>
            <a:off x="152162" y="710683"/>
            <a:ext cx="2630534" cy="538163"/>
            <a:chOff x="1327716" y="2044833"/>
            <a:chExt cx="2905021" cy="538163"/>
          </a:xfrm>
        </p:grpSpPr>
        <p:sp>
          <p:nvSpPr>
            <p:cNvPr id="61" name="矩形 60"/>
            <p:cNvSpPr/>
            <p:nvPr/>
          </p:nvSpPr>
          <p:spPr>
            <a:xfrm>
              <a:off x="1386031" y="2046429"/>
              <a:ext cx="2724103" cy="5365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6" name="TextBox 95"/>
            <p:cNvSpPr txBox="1"/>
            <p:nvPr/>
          </p:nvSpPr>
          <p:spPr>
            <a:xfrm>
              <a:off x="1327716" y="2044833"/>
              <a:ext cx="2905021"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（一）建设背景分析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692334" y="4133502"/>
            <a:ext cx="8817275" cy="2229818"/>
            <a:chOff x="902639" y="1201219"/>
            <a:chExt cx="7145167" cy="2519996"/>
          </a:xfrm>
        </p:grpSpPr>
        <p:sp>
          <p:nvSpPr>
            <p:cNvPr id="22" name="矩形 21"/>
            <p:cNvSpPr/>
            <p:nvPr/>
          </p:nvSpPr>
          <p:spPr>
            <a:xfrm>
              <a:off x="1112790" y="1841626"/>
              <a:ext cx="6904651" cy="1669580"/>
            </a:xfrm>
            <a:prstGeom prst="rect">
              <a:avLst/>
            </a:prstGeom>
          </p:spPr>
          <p:txBody>
            <a:bodyPr wrap="square">
              <a:spAutoFit/>
            </a:bodyPr>
            <a:lstStyle/>
            <a:p>
              <a:pPr lvl="0">
                <a:lnSpc>
                  <a:spcPct val="150000"/>
                </a:lnSpc>
                <a:defRPr/>
              </a:pPr>
              <a:r>
                <a:rPr lang="zh-CN" altLang="en-US" sz="1200" kern="0" dirty="0">
                  <a:solidFill>
                    <a:prstClr val="black"/>
                  </a:solidFill>
                  <a:latin typeface="微软雅黑" panose="020B0503020204020204" pitchFamily="34" charset="-122"/>
                  <a:ea typeface="微软雅黑" panose="020B0503020204020204" pitchFamily="34" charset="-122"/>
                </a:rPr>
                <a:t>加强专科高等职业院校的专业建设，凝练专业方向、改善实训条件、深化教学改革，整体提升专业发展水平。</a:t>
              </a:r>
              <a:r>
                <a:rPr lang="zh-CN" altLang="en-US" sz="1200" b="1" kern="0" dirty="0">
                  <a:solidFill>
                    <a:prstClr val="black"/>
                  </a:solidFill>
                  <a:latin typeface="微软雅黑" panose="020B0503020204020204" pitchFamily="34" charset="-122"/>
                  <a:ea typeface="微软雅黑" panose="020B0503020204020204" pitchFamily="34" charset="-122"/>
                </a:rPr>
                <a:t>支持紧贴产业发展、校企深度合作、社会认可度高的骨干专业建设。</a:t>
              </a:r>
              <a:r>
                <a:rPr lang="zh-CN" altLang="en-US" sz="1200" kern="0" dirty="0">
                  <a:solidFill>
                    <a:prstClr val="black"/>
                  </a:solidFill>
                  <a:latin typeface="微软雅黑" panose="020B0503020204020204" pitchFamily="34" charset="-122"/>
                  <a:ea typeface="微软雅黑" panose="020B0503020204020204" pitchFamily="34" charset="-122"/>
                </a:rPr>
                <a:t>支持专科高等职业院校与技术先进、管理规范、社会责任感强的规模以上企业深度合作，共建生产性实训基地。面向企业的创新需求，依托重点专业（群），校企共建研发机构。面向国家重点发展产业，提高专业的技术协同创新能力，促进区域产业结构调整和新兴产业发展。探索发展本科层次职业教育专业。</a:t>
              </a:r>
              <a:r>
                <a:rPr lang="zh-CN" altLang="en-US" sz="1200" b="1" kern="0" dirty="0">
                  <a:solidFill>
                    <a:prstClr val="black"/>
                  </a:solidFill>
                  <a:latin typeface="微软雅黑" panose="020B0503020204020204" pitchFamily="34" charset="-122"/>
                  <a:ea typeface="微软雅黑" panose="020B0503020204020204" pitchFamily="34" charset="-122"/>
                </a:rPr>
                <a:t>培养中国制造</a:t>
              </a:r>
              <a:r>
                <a:rPr lang="en-US" altLang="zh-CN" sz="1200" b="1" kern="0" dirty="0">
                  <a:solidFill>
                    <a:prstClr val="black"/>
                  </a:solidFill>
                  <a:latin typeface="微软雅黑" panose="020B0503020204020204" pitchFamily="34" charset="-122"/>
                  <a:ea typeface="微软雅黑" panose="020B0503020204020204" pitchFamily="34" charset="-122"/>
                </a:rPr>
                <a:t>2025</a:t>
              </a:r>
              <a:r>
                <a:rPr lang="zh-CN" altLang="en-US" sz="1200" b="1" kern="0" dirty="0">
                  <a:solidFill>
                    <a:prstClr val="black"/>
                  </a:solidFill>
                  <a:latin typeface="微软雅黑" panose="020B0503020204020204" pitchFamily="34" charset="-122"/>
                  <a:ea typeface="微软雅黑" panose="020B0503020204020204" pitchFamily="34" charset="-122"/>
                </a:rPr>
                <a:t>需要的不同层次人才</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3" name="组合 22"/>
            <p:cNvGrpSpPr/>
            <p:nvPr/>
          </p:nvGrpSpPr>
          <p:grpSpPr>
            <a:xfrm>
              <a:off x="902639" y="1201219"/>
              <a:ext cx="7145167" cy="2519996"/>
              <a:chOff x="912958" y="1232672"/>
              <a:chExt cx="7145167" cy="2519996"/>
            </a:xfrm>
          </p:grpSpPr>
          <p:sp>
            <p:nvSpPr>
              <p:cNvPr id="24" name="对角圆角矩形 23"/>
              <p:cNvSpPr/>
              <p:nvPr/>
            </p:nvSpPr>
            <p:spPr>
              <a:xfrm>
                <a:off x="912958" y="1448696"/>
                <a:ext cx="7145167" cy="2303972"/>
              </a:xfrm>
              <a:prstGeom prst="round2DiagRect">
                <a:avLst/>
              </a:prstGeom>
              <a:noFill/>
              <a:ln w="254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5" name="圆角矩形 24"/>
              <p:cNvSpPr/>
              <p:nvPr/>
            </p:nvSpPr>
            <p:spPr>
              <a:xfrm>
                <a:off x="1187622" y="1232672"/>
                <a:ext cx="6552000" cy="423316"/>
              </a:xfrm>
              <a:prstGeom prst="roundRect">
                <a:avLst/>
              </a:prstGeom>
              <a:solidFill>
                <a:srgbClr val="0070C0"/>
              </a:solidFill>
            </p:spPr>
            <p:txBody>
              <a:bodyPr wrap="square">
                <a:spAutoFit/>
              </a:bodyPr>
              <a:lstStyle/>
              <a:p>
                <a:pPr lvl="0">
                  <a:spcBef>
                    <a:spcPts val="600"/>
                  </a:spcBef>
                  <a:defRPr/>
                </a:pPr>
                <a:r>
                  <a:rPr kumimoji="0" lang="en-US" altLang="zh-CN"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lang="zh-CN" altLang="en-US" sz="16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高等职业教育创新发展行动计划（</a:t>
                </a:r>
                <a:r>
                  <a:rPr lang="en-US" altLang="zh-CN" sz="16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2015-2018</a:t>
                </a:r>
                <a:r>
                  <a:rPr lang="zh-CN" altLang="en-US" sz="16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kumimoji="0" lang="en-US" altLang="zh-CN"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0" lang="zh-CN" altLang="en-US" sz="16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sp>
        <p:nvSpPr>
          <p:cNvPr id="2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31" name="文本占位符 20"/>
          <p:cNvSpPr txBox="1">
            <a:spLocks/>
          </p:cNvSpPr>
          <p:nvPr/>
        </p:nvSpPr>
        <p:spPr>
          <a:xfrm>
            <a:off x="8889219" y="158177"/>
            <a:ext cx="3302781" cy="636212"/>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一、建设背景基础</a:t>
            </a:r>
            <a:endParaRPr lang="zh-CN" altLang="en-US" b="1" dirty="0">
              <a:solidFill>
                <a:prstClr val="black"/>
              </a:solidFill>
            </a:endParaRPr>
          </a:p>
        </p:txBody>
      </p:sp>
      <p:sp>
        <p:nvSpPr>
          <p:cNvPr id="2" name="矩形 1"/>
          <p:cNvSpPr/>
          <p:nvPr/>
        </p:nvSpPr>
        <p:spPr>
          <a:xfrm>
            <a:off x="5542002" y="3202784"/>
            <a:ext cx="1107996" cy="452432"/>
          </a:xfrm>
          <a:prstGeom prst="rect">
            <a:avLst/>
          </a:prstGeom>
        </p:spPr>
        <p:txBody>
          <a:bodyPr wrap="none">
            <a:spAutoFit/>
          </a:bodyPr>
          <a:lstStyle/>
          <a:p>
            <a:pPr>
              <a:lnSpc>
                <a:spcPct val="130000"/>
              </a:lnSpc>
            </a:pPr>
            <a:r>
              <a:rPr lang="zh-CN" altLang="en-US" b="1" dirty="0">
                <a:solidFill>
                  <a:schemeClr val="bg1"/>
                </a:solidFill>
                <a:latin typeface="微软雅黑" panose="020B0503020204020204" pitchFamily="34" charset="-122"/>
                <a:ea typeface="微软雅黑" panose="020B0503020204020204" pitchFamily="34" charset="-122"/>
              </a:rPr>
              <a:t>政策分析</a:t>
            </a:r>
          </a:p>
        </p:txBody>
      </p:sp>
      <p:sp>
        <p:nvSpPr>
          <p:cNvPr id="3" name="矩形 2"/>
          <p:cNvSpPr/>
          <p:nvPr/>
        </p:nvSpPr>
        <p:spPr>
          <a:xfrm>
            <a:off x="136193" y="1277744"/>
            <a:ext cx="1616148"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政策新导向</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190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8997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1" y="1888399"/>
            <a:ext cx="2794000" cy="2533650"/>
          </a:xfrm>
          <a:prstGeom prst="rect">
            <a:avLst/>
          </a:prstGeom>
          <a:noFill/>
          <a:ln>
            <a:noFill/>
          </a:ln>
        </p:spPr>
      </p:pic>
      <p:sp>
        <p:nvSpPr>
          <p:cNvPr id="16" name="MH_SubTitle_1"/>
          <p:cNvSpPr/>
          <p:nvPr>
            <p:custDataLst>
              <p:tags r:id="rId1"/>
            </p:custDataLst>
          </p:nvPr>
        </p:nvSpPr>
        <p:spPr>
          <a:xfrm>
            <a:off x="1257300" y="4465639"/>
            <a:ext cx="2794000"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b="1"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7" y="445672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b="1" dirty="0">
                <a:solidFill>
                  <a:srgbClr val="FFFFFF"/>
                </a:solidFill>
                <a:latin typeface="微软雅黑" panose="020B0503020204020204" pitchFamily="34" charset="-122"/>
                <a:ea typeface="微软雅黑" panose="020B0503020204020204" pitchFamily="34" charset="-122"/>
              </a:rPr>
              <a:t>6</a:t>
            </a:r>
            <a:r>
              <a:rPr lang="en-US" altLang="zh-CN" b="1" dirty="0">
                <a:solidFill>
                  <a:srgbClr val="FFFFFF"/>
                </a:solidFill>
                <a:latin typeface="微软雅黑" panose="020B0503020204020204" pitchFamily="34" charset="-122"/>
                <a:ea typeface="微软雅黑" panose="020B0503020204020204" pitchFamily="34" charset="-122"/>
              </a:rPr>
              <a:t>S</a:t>
            </a:r>
            <a:r>
              <a:rPr lang="zh-CN" altLang="en-US" b="1"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1" y="446563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163859" y="200945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6" y="195774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172480" y="689541"/>
            <a:ext cx="36445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专业实训体系及文化建设</a:t>
            </a:r>
            <a:endParaRPr lang="zh-CN" altLang="en-US" dirty="0">
              <a:solidFill>
                <a:srgbClr val="C00000"/>
              </a:solidFill>
            </a:endParaRPr>
          </a:p>
        </p:txBody>
      </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spTree>
    <p:extLst>
      <p:ext uri="{BB962C8B-B14F-4D97-AF65-F5344CB8AC3E}">
        <p14:creationId xmlns:p14="http://schemas.microsoft.com/office/powerpoint/2010/main" val="205990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9901" y="725065"/>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创新创业教育实训基地建设</a:t>
            </a:r>
            <a:endParaRPr lang="zh-CN" altLang="en-US" dirty="0">
              <a:solidFill>
                <a:srgbClr val="C00000"/>
              </a:solidFill>
            </a:endParaRPr>
          </a:p>
        </p:txBody>
      </p:sp>
      <p:grpSp>
        <p:nvGrpSpPr>
          <p:cNvPr id="13" name="组合 12"/>
          <p:cNvGrpSpPr/>
          <p:nvPr/>
        </p:nvGrpSpPr>
        <p:grpSpPr>
          <a:xfrm>
            <a:off x="847222" y="644086"/>
            <a:ext cx="11344779" cy="5959209"/>
            <a:chOff x="847222" y="701236"/>
            <a:chExt cx="11344779" cy="5959209"/>
          </a:xfrm>
        </p:grpSpPr>
        <p:grpSp>
          <p:nvGrpSpPr>
            <p:cNvPr id="14" name="组合 13"/>
            <p:cNvGrpSpPr/>
            <p:nvPr/>
          </p:nvGrpSpPr>
          <p:grpSpPr>
            <a:xfrm>
              <a:off x="952503" y="3057692"/>
              <a:ext cx="10009546" cy="3602753"/>
              <a:chOff x="539552" y="2253918"/>
              <a:chExt cx="7461641" cy="3197058"/>
            </a:xfrm>
          </p:grpSpPr>
          <p:grpSp>
            <p:nvGrpSpPr>
              <p:cNvPr id="17" name="Group 18"/>
              <p:cNvGrpSpPr/>
              <p:nvPr/>
            </p:nvGrpSpPr>
            <p:grpSpPr>
              <a:xfrm>
                <a:off x="6426758" y="2261025"/>
                <a:ext cx="1420864" cy="1960916"/>
                <a:chOff x="9682212" y="1834840"/>
                <a:chExt cx="2336780" cy="3225800"/>
              </a:xfrm>
            </p:grpSpPr>
            <p:sp>
              <p:nvSpPr>
                <p:cNvPr id="44" name="Rectangle 9"/>
                <p:cNvSpPr/>
                <p:nvPr/>
              </p:nvSpPr>
              <p:spPr bwMode="auto">
                <a:xfrm>
                  <a:off x="9764059" y="183484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8" name="Group 4"/>
              <p:cNvGrpSpPr/>
              <p:nvPr/>
            </p:nvGrpSpPr>
            <p:grpSpPr>
              <a:xfrm>
                <a:off x="5028485" y="2261025"/>
                <a:ext cx="1371097" cy="1960916"/>
                <a:chOff x="4983603" y="1834840"/>
                <a:chExt cx="2254933" cy="3225800"/>
              </a:xfrm>
            </p:grpSpPr>
            <p:sp>
              <p:nvSpPr>
                <p:cNvPr id="41" name="Rectangle 7"/>
                <p:cNvSpPr/>
                <p:nvPr/>
              </p:nvSpPr>
              <p:spPr bwMode="auto">
                <a:xfrm>
                  <a:off x="4983603" y="183484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9" name="Group 3"/>
              <p:cNvGrpSpPr/>
              <p:nvPr/>
            </p:nvGrpSpPr>
            <p:grpSpPr>
              <a:xfrm>
                <a:off x="2116437" y="2261025"/>
                <a:ext cx="1371097" cy="1960916"/>
                <a:chOff x="2593375" y="1834840"/>
                <a:chExt cx="2254933" cy="3225800"/>
              </a:xfrm>
            </p:grpSpPr>
            <p:sp>
              <p:nvSpPr>
                <p:cNvPr id="39" name="Rectangle 6"/>
                <p:cNvSpPr/>
                <p:nvPr/>
              </p:nvSpPr>
              <p:spPr bwMode="auto">
                <a:xfrm>
                  <a:off x="2593375" y="183484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20" name="Group 12"/>
              <p:cNvGrpSpPr/>
              <p:nvPr/>
            </p:nvGrpSpPr>
            <p:grpSpPr>
              <a:xfrm>
                <a:off x="3569799" y="2253918"/>
                <a:ext cx="1371097" cy="1960916"/>
                <a:chOff x="7373830" y="1834840"/>
                <a:chExt cx="2254933" cy="3225800"/>
              </a:xfrm>
            </p:grpSpPr>
            <p:sp>
              <p:nvSpPr>
                <p:cNvPr id="37" name="Rectangle 8"/>
                <p:cNvSpPr/>
                <p:nvPr/>
              </p:nvSpPr>
              <p:spPr bwMode="auto">
                <a:xfrm>
                  <a:off x="7373830" y="183484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21" name="Group 2"/>
              <p:cNvGrpSpPr/>
              <p:nvPr/>
            </p:nvGrpSpPr>
            <p:grpSpPr>
              <a:xfrm>
                <a:off x="663074" y="2261025"/>
                <a:ext cx="1371097" cy="1960916"/>
                <a:chOff x="203147" y="1834840"/>
                <a:chExt cx="2254933" cy="3225800"/>
              </a:xfrm>
            </p:grpSpPr>
            <p:sp>
              <p:nvSpPr>
                <p:cNvPr id="34" name="Rectangle 5"/>
                <p:cNvSpPr/>
                <p:nvPr/>
              </p:nvSpPr>
              <p:spPr bwMode="auto">
                <a:xfrm>
                  <a:off x="203147" y="183484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584370" y="4221941"/>
                <a:ext cx="1362111" cy="999614"/>
              </a:xfrm>
              <a:prstGeom prst="rect">
                <a:avLst/>
              </a:prstGeom>
            </p:spPr>
            <p:txBody>
              <a:bodyPr wrap="square">
                <a:spAutoFit/>
              </a:bodyPr>
              <a:lstStyle/>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12468" y="4221941"/>
                <a:ext cx="1716961" cy="999614"/>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392681" y="4221941"/>
                <a:ext cx="1656184" cy="999614"/>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58897" y="4221941"/>
                <a:ext cx="1506005" cy="770195"/>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64903" y="4221941"/>
                <a:ext cx="1536290" cy="1229035"/>
              </a:xfrm>
              <a:prstGeom prst="rect">
                <a:avLst/>
              </a:prstGeom>
            </p:spPr>
            <p:txBody>
              <a:bodyPr wrap="square">
                <a:spAutoFit/>
              </a:bodyPr>
              <a:lstStyle/>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4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4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3978249050"/>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47"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29</a:t>
            </a:r>
            <a:endParaRPr lang="zh-CN" altLang="en-US" sz="1600" b="1" dirty="0">
              <a:solidFill>
                <a:prstClr val="white"/>
              </a:solidFill>
            </a:endParaRPr>
          </a:p>
        </p:txBody>
      </p:sp>
    </p:spTree>
    <p:extLst>
      <p:ext uri="{BB962C8B-B14F-4D97-AF65-F5344CB8AC3E}">
        <p14:creationId xmlns:p14="http://schemas.microsoft.com/office/powerpoint/2010/main" val="3175028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30</a:t>
            </a:r>
            <a:endParaRPr lang="zh-CN" altLang="en-US" sz="1600" b="1" dirty="0">
              <a:solidFill>
                <a:prstClr val="white"/>
              </a:solidFill>
            </a:endParaRPr>
          </a:p>
        </p:txBody>
      </p:sp>
      <p:cxnSp>
        <p:nvCxnSpPr>
          <p:cNvPr id="32" name="直接连接符 31"/>
          <p:cNvCxnSpPr/>
          <p:nvPr/>
        </p:nvCxnSpPr>
        <p:spPr>
          <a:xfrm>
            <a:off x="1768416" y="404813"/>
            <a:ext cx="9787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798026" y="2122090"/>
            <a:ext cx="4176348" cy="4457370"/>
            <a:chOff x="2160147" y="2398347"/>
            <a:chExt cx="4176348" cy="4514711"/>
          </a:xfrm>
        </p:grpSpPr>
        <p:sp>
          <p:nvSpPr>
            <p:cNvPr id="49" name="MH_Text_2"/>
            <p:cNvSpPr txBox="1">
              <a:spLocks noChangeArrowheads="1"/>
            </p:cNvSpPr>
            <p:nvPr/>
          </p:nvSpPr>
          <p:spPr bwMode="auto">
            <a:xfrm>
              <a:off x="2160147" y="2605432"/>
              <a:ext cx="4176348" cy="4307626"/>
            </a:xfrm>
            <a:prstGeom prst="rect">
              <a:avLst/>
            </a:prstGeom>
            <a:noFill/>
            <a:ln w="9525">
              <a:noFill/>
              <a:prstDash val="solid"/>
              <a:miter lim="800000"/>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171450" marR="0" lvl="0" indent="-171450" algn="just"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三个环节</a:t>
              </a:r>
              <a:endPar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需求输入、质量生成与改进、质量输出</a:t>
              </a:r>
              <a:endParaRPr kumimoji="0" lang="en-US"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50000"/>
                </a:lnSpc>
                <a:spcBef>
                  <a:spcPts val="600"/>
                </a:spcBef>
                <a:spcAft>
                  <a:spcPts val="0"/>
                </a:spcAft>
                <a:buClrTx/>
                <a:buSzTx/>
                <a:buFont typeface="Wingdings" panose="05000000000000000000" pitchFamily="2" charset="2"/>
                <a:buChar char="l"/>
                <a:tabLst/>
                <a:defRPr/>
              </a:pPr>
              <a:r>
                <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四个步骤</a:t>
              </a:r>
              <a:endPar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“自立目标—自定标准—自主实施—自我诊改” 质量螺旋递进的常态化自我诊改机制</a:t>
              </a:r>
              <a:endParaRPr kumimoji="0" lang="en-US"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50000"/>
                </a:lnSpc>
                <a:spcBef>
                  <a:spcPts val="600"/>
                </a:spcBef>
                <a:spcAft>
                  <a:spcPts val="0"/>
                </a:spcAft>
                <a:buClrTx/>
                <a:buSzTx/>
                <a:buFont typeface="Wingdings" panose="05000000000000000000" pitchFamily="2" charset="2"/>
                <a:buChar char="l"/>
                <a:tabLst/>
                <a:defRPr/>
              </a:pPr>
              <a:r>
                <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五纵五横</a:t>
              </a:r>
              <a:endPar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五纵是决策指挥系统、质量生成系统、资源建设系统、支持服务系统、监督控制系统五个系统</a:t>
              </a:r>
              <a:endParaRPr kumimoji="0" lang="en-US"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五横是学校、专业、课程、教师、学生五个层面</a:t>
              </a:r>
              <a:endParaRPr kumimoji="0" lang="en-US"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50000"/>
                </a:lnSpc>
                <a:spcBef>
                  <a:spcPts val="600"/>
                </a:spcBef>
                <a:spcAft>
                  <a:spcPts val="0"/>
                </a:spcAft>
                <a:buClrTx/>
                <a:buSzTx/>
                <a:buFont typeface="Wingdings" panose="05000000000000000000" pitchFamily="2" charset="2"/>
                <a:buChar char="l"/>
                <a:tabLst/>
                <a:defRPr/>
              </a:pPr>
              <a:r>
                <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一个平台：质量数据管理系统平台</a:t>
              </a:r>
              <a:endParaRPr kumimoji="0" lang="en-US" altLang="zh-CN" sz="16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实现数据的源头采集、及时采集和开放共享</a:t>
              </a:r>
              <a:endPar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0" name="矩形 49"/>
            <p:cNvSpPr/>
            <p:nvPr/>
          </p:nvSpPr>
          <p:spPr>
            <a:xfrm>
              <a:off x="2160147" y="2398347"/>
              <a:ext cx="4176348" cy="385349"/>
            </a:xfrm>
            <a:prstGeom prst="rect">
              <a:avLst/>
            </a:prstGeom>
            <a:solidFill>
              <a:srgbClr val="0070C0">
                <a:alpha val="79999"/>
              </a:srgbClr>
            </a:solidFill>
            <a:ln w="9525">
              <a:noFill/>
              <a:miter lim="800000"/>
            </a:ln>
          </p:spPr>
          <p:txBody>
            <a:bodyPr wrap="square" lIns="132935" tIns="66468" rIns="132935" bIns="6646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内部</a:t>
              </a: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质量保障体系架构</a:t>
              </a:r>
            </a:p>
          </p:txBody>
        </p:sp>
      </p:grpSp>
      <p:sp>
        <p:nvSpPr>
          <p:cNvPr id="38" name="矩形 4"/>
          <p:cNvSpPr>
            <a:spLocks noChangeArrowheads="1"/>
          </p:cNvSpPr>
          <p:nvPr/>
        </p:nvSpPr>
        <p:spPr bwMode="auto">
          <a:xfrm>
            <a:off x="162758" y="1271994"/>
            <a:ext cx="2770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600">
                <a:solidFill>
                  <a:schemeClr val="tx1"/>
                </a:solidFill>
                <a:latin typeface="Calibri" panose="020F0502020204030204" pitchFamily="34" charset="0"/>
                <a:ea typeface="宋体" panose="02010600030101010101" pitchFamily="2" charset="-122"/>
              </a:defRPr>
            </a:lvl2pPr>
            <a:lvl3pPr marL="1143000" indent="-228600">
              <a:defRPr sz="2600">
                <a:solidFill>
                  <a:schemeClr val="tx1"/>
                </a:solidFill>
                <a:latin typeface="Calibri" panose="020F0502020204030204" pitchFamily="34" charset="0"/>
                <a:ea typeface="宋体" panose="02010600030101010101" pitchFamily="2" charset="-122"/>
              </a:defRPr>
            </a:lvl3pPr>
            <a:lvl4pPr marL="1600200" indent="-228600">
              <a:defRPr sz="2600">
                <a:solidFill>
                  <a:schemeClr val="tx1"/>
                </a:solidFill>
                <a:latin typeface="Calibri" panose="020F0502020204030204" pitchFamily="34" charset="0"/>
                <a:ea typeface="宋体" panose="02010600030101010101" pitchFamily="2" charset="-122"/>
              </a:defRPr>
            </a:lvl4pPr>
            <a:lvl5pPr marL="2057400" indent="-228600">
              <a:defRPr sz="2600">
                <a:solidFill>
                  <a:schemeClr val="tx1"/>
                </a:solidFill>
                <a:latin typeface="Calibri" panose="020F0502020204030204" pitchFamily="34" charset="0"/>
                <a:ea typeface="宋体" panose="02010600030101010101" pitchFamily="2" charset="-122"/>
              </a:defRPr>
            </a:lvl5pPr>
            <a:lvl6pPr marL="25146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1. </a:t>
            </a: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专业质量</a:t>
            </a:r>
            <a:r>
              <a:rPr kumimoji="0"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保障体系</a:t>
            </a:r>
            <a:r>
              <a:rPr kumimoji="0" lang="zh-CN" altLang="en-US" sz="1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架构</a:t>
            </a:r>
            <a:endParaRPr kumimoji="0"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grpSp>
        <p:nvGrpSpPr>
          <p:cNvPr id="39" name="组合 38"/>
          <p:cNvGrpSpPr/>
          <p:nvPr/>
        </p:nvGrpSpPr>
        <p:grpSpPr>
          <a:xfrm>
            <a:off x="6730055" y="1777379"/>
            <a:ext cx="3668658" cy="4745402"/>
            <a:chOff x="7848621" y="1584614"/>
            <a:chExt cx="3784415" cy="4895130"/>
          </a:xfrm>
        </p:grpSpPr>
        <p:sp>
          <p:nvSpPr>
            <p:cNvPr id="40" name="矩形 39"/>
            <p:cNvSpPr/>
            <p:nvPr/>
          </p:nvSpPr>
          <p:spPr>
            <a:xfrm>
              <a:off x="8856705" y="6141191"/>
              <a:ext cx="2251911" cy="33855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质量改进螺旋示意图</a:t>
              </a:r>
              <a:endParaRPr kumimoji="0" lang="zh-CN" altLang="en-US"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41" name="Picture 5"/>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776" t="4480" r="9398" b="8440"/>
            <a:stretch>
              <a:fillRect/>
            </a:stretch>
          </p:blipFill>
          <p:spPr bwMode="auto">
            <a:xfrm>
              <a:off x="7848621" y="1584614"/>
              <a:ext cx="3784415" cy="447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组合 21"/>
          <p:cNvGrpSpPr/>
          <p:nvPr/>
        </p:nvGrpSpPr>
        <p:grpSpPr>
          <a:xfrm>
            <a:off x="140404" y="721353"/>
            <a:ext cx="4452870" cy="509700"/>
            <a:chOff x="1263645" y="1866246"/>
            <a:chExt cx="4475222" cy="509700"/>
          </a:xfrm>
        </p:grpSpPr>
        <p:sp>
          <p:nvSpPr>
            <p:cNvPr id="23" name="矩形 22"/>
            <p:cNvSpPr/>
            <p:nvPr/>
          </p:nvSpPr>
          <p:spPr>
            <a:xfrm>
              <a:off x="1358514" y="1867573"/>
              <a:ext cx="4356472" cy="5083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TextBox 23"/>
            <p:cNvSpPr txBox="1"/>
            <p:nvPr/>
          </p:nvSpPr>
          <p:spPr>
            <a:xfrm>
              <a:off x="1263645" y="1866246"/>
              <a:ext cx="4475222"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（五）专业质量与评价体系建设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14417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31</a:t>
            </a:r>
            <a:endParaRPr lang="zh-CN" altLang="en-US" sz="1600" b="1" dirty="0">
              <a:solidFill>
                <a:prstClr val="white"/>
              </a:solidFill>
            </a:endParaRPr>
          </a:p>
        </p:txBody>
      </p:sp>
      <p:cxnSp>
        <p:nvCxnSpPr>
          <p:cNvPr id="32" name="直接连接符 31"/>
          <p:cNvCxnSpPr/>
          <p:nvPr/>
        </p:nvCxnSpPr>
        <p:spPr>
          <a:xfrm>
            <a:off x="1768416" y="404813"/>
            <a:ext cx="97758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4"/>
          <p:cNvSpPr>
            <a:spLocks noChangeArrowheads="1"/>
          </p:cNvSpPr>
          <p:nvPr/>
        </p:nvSpPr>
        <p:spPr bwMode="auto">
          <a:xfrm>
            <a:off x="114463" y="760874"/>
            <a:ext cx="2770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600">
                <a:solidFill>
                  <a:schemeClr val="tx1"/>
                </a:solidFill>
                <a:latin typeface="Calibri" panose="020F0502020204030204" pitchFamily="34" charset="0"/>
                <a:ea typeface="宋体" panose="02010600030101010101" pitchFamily="2" charset="-122"/>
              </a:defRPr>
            </a:lvl2pPr>
            <a:lvl3pPr marL="1143000" indent="-228600">
              <a:defRPr sz="2600">
                <a:solidFill>
                  <a:schemeClr val="tx1"/>
                </a:solidFill>
                <a:latin typeface="Calibri" panose="020F0502020204030204" pitchFamily="34" charset="0"/>
                <a:ea typeface="宋体" panose="02010600030101010101" pitchFamily="2" charset="-122"/>
              </a:defRPr>
            </a:lvl3pPr>
            <a:lvl4pPr marL="1600200" indent="-228600">
              <a:defRPr sz="2600">
                <a:solidFill>
                  <a:schemeClr val="tx1"/>
                </a:solidFill>
                <a:latin typeface="Calibri" panose="020F0502020204030204" pitchFamily="34" charset="0"/>
                <a:ea typeface="宋体" panose="02010600030101010101" pitchFamily="2" charset="-122"/>
              </a:defRPr>
            </a:lvl4pPr>
            <a:lvl5pPr marL="2057400" indent="-228600">
              <a:defRPr sz="2600">
                <a:solidFill>
                  <a:schemeClr val="tx1"/>
                </a:solidFill>
                <a:latin typeface="Calibri" panose="020F0502020204030204" pitchFamily="34" charset="0"/>
                <a:ea typeface="宋体" panose="02010600030101010101" pitchFamily="2" charset="-122"/>
              </a:defRPr>
            </a:lvl5pPr>
            <a:lvl6pPr marL="25146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pPr eaLnBrk="1" hangingPunct="1"/>
            <a:r>
              <a:rPr lang="en-US" altLang="zh-CN" sz="1800" b="1" dirty="0" smtClean="0">
                <a:solidFill>
                  <a:srgbClr val="C00000"/>
                </a:solidFill>
                <a:latin typeface="微软雅黑" panose="020B0503020204020204" pitchFamily="34" charset="-122"/>
                <a:ea typeface="微软雅黑" panose="020B0503020204020204" pitchFamily="34" charset="-122"/>
              </a:rPr>
              <a:t>2. </a:t>
            </a:r>
            <a:r>
              <a:rPr lang="zh-CN" altLang="en-US" sz="1800" b="1" dirty="0" smtClean="0">
                <a:solidFill>
                  <a:srgbClr val="C00000"/>
                </a:solidFill>
                <a:latin typeface="微软雅黑" panose="020B0503020204020204" pitchFamily="34" charset="-122"/>
                <a:ea typeface="微软雅黑" panose="020B0503020204020204" pitchFamily="34" charset="-122"/>
              </a:rPr>
              <a:t>建设完善质量评价组织</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74" name="矩形 73"/>
          <p:cNvSpPr/>
          <p:nvPr/>
        </p:nvSpPr>
        <p:spPr>
          <a:xfrm>
            <a:off x="228925" y="1659865"/>
            <a:ext cx="5981752" cy="429348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hangingPunct="0">
              <a:lnSpc>
                <a:spcPct val="1500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学校</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algn="just" hangingPunct="0">
              <a:lnSpc>
                <a:spcPct val="150000"/>
              </a:lnSpc>
            </a:pPr>
            <a:r>
              <a:rPr lang="en-US" altLang="zh-CN" sz="1400" b="1" dirty="0" smtClean="0">
                <a:latin typeface="微软雅黑" panose="020B0503020204020204" pitchFamily="34" charset="-122"/>
                <a:ea typeface="微软雅黑" panose="020B0503020204020204" pitchFamily="34" charset="-122"/>
              </a:rPr>
              <a:t>    </a:t>
            </a:r>
            <a:r>
              <a:rPr lang="zh-CN" altLang="zh-CN" sz="1400" b="1" dirty="0" smtClean="0">
                <a:latin typeface="微软雅黑" panose="020B0503020204020204" pitchFamily="34" charset="-122"/>
                <a:ea typeface="微软雅黑" panose="020B0503020204020204" pitchFamily="34" charset="-122"/>
              </a:rPr>
              <a:t>建立</a:t>
            </a:r>
            <a:r>
              <a:rPr lang="zh-CN" altLang="zh-CN" sz="1400" b="1" dirty="0">
                <a:latin typeface="微软雅黑" panose="020B0503020204020204" pitchFamily="34" charset="-122"/>
                <a:ea typeface="微软雅黑" panose="020B0503020204020204" pitchFamily="34" charset="-122"/>
              </a:rPr>
              <a:t>学校质量保证委员会</a:t>
            </a:r>
            <a:r>
              <a:rPr lang="zh-CN" altLang="zh-CN" sz="1400" dirty="0">
                <a:latin typeface="微软雅黑" panose="020B0503020204020204" pitchFamily="34" charset="-122"/>
                <a:ea typeface="微软雅黑" panose="020B0503020204020204" pitchFamily="34" charset="-122"/>
              </a:rPr>
              <a:t>（主任由校长担任</a:t>
            </a:r>
            <a:r>
              <a:rPr lang="zh-CN" altLang="zh-CN" sz="1400" dirty="0" smtClean="0">
                <a:latin typeface="微软雅黑" panose="020B0503020204020204" pitchFamily="34" charset="-122"/>
                <a:ea typeface="微软雅黑" panose="020B0503020204020204" pitchFamily="34" charset="-122"/>
              </a:rPr>
              <a:t>），下设</a:t>
            </a:r>
            <a:r>
              <a:rPr lang="zh-CN" altLang="zh-CN" sz="1400" dirty="0">
                <a:latin typeface="微软雅黑" panose="020B0503020204020204" pitchFamily="34" charset="-122"/>
                <a:ea typeface="微软雅黑" panose="020B0503020204020204" pitchFamily="34" charset="-122"/>
              </a:rPr>
              <a:t>质量管理办公室，负责建立健全考核性诊断制度体系、执行质量监控，组织编制学校年度质量报告。</a:t>
            </a:r>
          </a:p>
          <a:p>
            <a:pPr marL="285750" indent="-285750" hangingPunct="0">
              <a:lnSpc>
                <a:spcPct val="1500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二级单位</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algn="just" hangingPunct="0">
              <a:lnSpc>
                <a:spcPct val="150000"/>
              </a:lnSpc>
            </a:pPr>
            <a:r>
              <a:rPr lang="en-US" altLang="zh-CN" sz="1400" b="1" dirty="0" smtClean="0">
                <a:latin typeface="微软雅黑" panose="020B0503020204020204" pitchFamily="34" charset="-122"/>
                <a:ea typeface="微软雅黑" panose="020B0503020204020204" pitchFamily="34" charset="-122"/>
              </a:rPr>
              <a:t>     </a:t>
            </a:r>
            <a:r>
              <a:rPr lang="zh-CN" altLang="zh-CN" sz="1400" b="1" dirty="0" smtClean="0">
                <a:latin typeface="微软雅黑" panose="020B0503020204020204" pitchFamily="34" charset="-122"/>
                <a:ea typeface="微软雅黑" panose="020B0503020204020204" pitchFamily="34" charset="-122"/>
              </a:rPr>
              <a:t>成立</a:t>
            </a:r>
            <a:r>
              <a:rPr lang="zh-CN" altLang="zh-CN" sz="1400" b="1" dirty="0">
                <a:latin typeface="微软雅黑" panose="020B0503020204020204" pitchFamily="34" charset="-122"/>
                <a:ea typeface="微软雅黑" panose="020B0503020204020204" pitchFamily="34" charset="-122"/>
              </a:rPr>
              <a:t>二级学院（系、部）质量保证工作组，组长由二级学院（系、部）院长（主任）兼任，负责二级学院（系、部）</a:t>
            </a:r>
            <a:r>
              <a:rPr lang="zh-CN" altLang="en-US" sz="1400" b="1" dirty="0">
                <a:latin typeface="微软雅黑" panose="020B0503020204020204" pitchFamily="34" charset="-122"/>
                <a:ea typeface="微软雅黑" panose="020B0503020204020204" pitchFamily="34" charset="-122"/>
              </a:rPr>
              <a:t>，</a:t>
            </a:r>
            <a:r>
              <a:rPr lang="zh-CN" altLang="zh-CN" sz="1400" b="1" dirty="0">
                <a:latin typeface="微软雅黑" panose="020B0503020204020204" pitchFamily="34" charset="-122"/>
                <a:ea typeface="微软雅黑" panose="020B0503020204020204" pitchFamily="34" charset="-122"/>
              </a:rPr>
              <a:t>编制二级学院（系、部）年度质量报告。</a:t>
            </a:r>
          </a:p>
          <a:p>
            <a:pPr marL="285750" indent="-285750">
              <a:lnSpc>
                <a:spcPct val="150000"/>
              </a:lnSpc>
              <a:buFont typeface="Wingdings" panose="05000000000000000000" pitchFamily="2" charset="2"/>
              <a:buChar char="Ø"/>
            </a:pPr>
            <a:r>
              <a:rPr lang="zh-CN" altLang="zh-CN" sz="1400" b="1" dirty="0" smtClean="0">
                <a:solidFill>
                  <a:srgbClr val="0070C0"/>
                </a:solidFill>
                <a:latin typeface="微软雅黑" panose="020B0503020204020204" pitchFamily="34" charset="-122"/>
                <a:ea typeface="微软雅黑" panose="020B0503020204020204" pitchFamily="34" charset="-122"/>
              </a:rPr>
              <a:t>专业</a:t>
            </a:r>
            <a:r>
              <a:rPr lang="zh-CN" altLang="en-US" sz="1400" b="1" dirty="0" smtClean="0">
                <a:solidFill>
                  <a:srgbClr val="0070C0"/>
                </a:solidFill>
                <a:latin typeface="微软雅黑" panose="020B0503020204020204" pitchFamily="34" charset="-122"/>
                <a:ea typeface="微软雅黑" panose="020B0503020204020204" pitchFamily="34" charset="-122"/>
              </a:rPr>
              <a:t>群</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algn="just" hangingPunct="0">
              <a:lnSpc>
                <a:spcPct val="150000"/>
              </a:lnSpc>
            </a:pPr>
            <a:r>
              <a:rPr lang="en-US" altLang="zh-CN" sz="1400" b="1" dirty="0" smtClean="0">
                <a:latin typeface="微软雅黑" panose="020B0503020204020204" pitchFamily="34" charset="-122"/>
                <a:ea typeface="微软雅黑" panose="020B0503020204020204" pitchFamily="34" charset="-122"/>
              </a:rPr>
              <a:t>    </a:t>
            </a:r>
            <a:r>
              <a:rPr lang="zh-CN" altLang="zh-CN" sz="1400" b="1" dirty="0" smtClean="0">
                <a:latin typeface="微软雅黑" panose="020B0503020204020204" pitchFamily="34" charset="-122"/>
                <a:ea typeface="微软雅黑" panose="020B0503020204020204" pitchFamily="34" charset="-122"/>
              </a:rPr>
              <a:t>设立</a:t>
            </a:r>
            <a:r>
              <a:rPr lang="zh-CN" altLang="zh-CN" sz="1400" b="1" dirty="0">
                <a:latin typeface="微软雅黑" panose="020B0503020204020204" pitchFamily="34" charset="-122"/>
                <a:ea typeface="微软雅黑" panose="020B0503020204020204" pitchFamily="34" charset="-122"/>
              </a:rPr>
              <a:t>专业</a:t>
            </a:r>
            <a:r>
              <a:rPr lang="zh-CN" altLang="en-US" sz="1400" b="1" dirty="0">
                <a:latin typeface="微软雅黑" panose="020B0503020204020204" pitchFamily="34" charset="-122"/>
                <a:ea typeface="微软雅黑" panose="020B0503020204020204" pitchFamily="34" charset="-122"/>
              </a:rPr>
              <a:t>群</a:t>
            </a:r>
            <a:r>
              <a:rPr lang="zh-CN" altLang="zh-CN" sz="1400" b="1" dirty="0">
                <a:latin typeface="微软雅黑" panose="020B0503020204020204" pitchFamily="34" charset="-122"/>
                <a:ea typeface="微软雅黑" panose="020B0503020204020204" pitchFamily="34" charset="-122"/>
              </a:rPr>
              <a:t>（课程）质量保证小组，组长由专业</a:t>
            </a:r>
            <a:r>
              <a:rPr lang="zh-CN" altLang="en-US" sz="1400" b="1" dirty="0">
                <a:latin typeface="微软雅黑" panose="020B0503020204020204" pitchFamily="34" charset="-122"/>
                <a:ea typeface="微软雅黑" panose="020B0503020204020204" pitchFamily="34" charset="-122"/>
              </a:rPr>
              <a:t>群</a:t>
            </a:r>
            <a:r>
              <a:rPr lang="zh-CN" altLang="zh-CN" sz="1400" b="1" dirty="0">
                <a:latin typeface="微软雅黑" panose="020B0503020204020204" pitchFamily="34" charset="-122"/>
                <a:ea typeface="微软雅黑" panose="020B0503020204020204" pitchFamily="34" charset="-122"/>
              </a:rPr>
              <a:t>（课程）负责人兼任，负责专业、课程质量的自我诊改，制定人才培养方案，编制课程标准，监测分析学生学业情况，推进人才培养方案的实施，在目标、结构、课程体系、师资队伍、物质</a:t>
            </a:r>
            <a:r>
              <a:rPr lang="zh-CN" altLang="zh-CN" sz="1400" b="1" dirty="0" smtClean="0">
                <a:latin typeface="微软雅黑" panose="020B0503020204020204" pitchFamily="34" charset="-122"/>
                <a:ea typeface="微软雅黑" panose="020B0503020204020204" pitchFamily="34" charset="-122"/>
              </a:rPr>
              <a:t>条件方面</a:t>
            </a:r>
            <a:r>
              <a:rPr lang="zh-CN" altLang="zh-CN" sz="1400" b="1" dirty="0">
                <a:latin typeface="微软雅黑" panose="020B0503020204020204" pitchFamily="34" charset="-122"/>
                <a:ea typeface="微软雅黑" panose="020B0503020204020204" pitchFamily="34" charset="-122"/>
              </a:rPr>
              <a:t>保证教学质量，编制质量分析报告。</a:t>
            </a:r>
            <a:endParaRPr lang="zh-CN" altLang="en-US" sz="14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6210677" y="1756372"/>
            <a:ext cx="5362862" cy="3838670"/>
            <a:chOff x="6352154" y="2535099"/>
            <a:chExt cx="5362862" cy="3838670"/>
          </a:xfrm>
        </p:grpSpPr>
        <p:sp>
          <p:nvSpPr>
            <p:cNvPr id="77" name="矩形 76"/>
            <p:cNvSpPr/>
            <p:nvPr/>
          </p:nvSpPr>
          <p:spPr>
            <a:xfrm>
              <a:off x="6352154" y="2535099"/>
              <a:ext cx="409769" cy="1051086"/>
            </a:xfrm>
            <a:prstGeom prst="rect">
              <a:avLst/>
            </a:prstGeom>
            <a:solidFill>
              <a:srgbClr val="4785D1"/>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学校层面</a:t>
              </a:r>
              <a:endParaRPr kumimoji="0" lang="zh-CN" altLang="en-US" sz="14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8" name="矩形 77"/>
            <p:cNvSpPr/>
            <p:nvPr/>
          </p:nvSpPr>
          <p:spPr>
            <a:xfrm>
              <a:off x="6379970" y="5323288"/>
              <a:ext cx="417865" cy="1050481"/>
            </a:xfrm>
            <a:prstGeom prst="rect">
              <a:avLst/>
            </a:prstGeom>
            <a:solidFill>
              <a:srgbClr val="4785D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dirty="0">
                  <a:solidFill>
                    <a:sysClr val="window" lastClr="FFFFFF"/>
                  </a:solidFill>
                  <a:latin typeface="微软雅黑" panose="020B0503020204020204" pitchFamily="34" charset="-122"/>
                  <a:ea typeface="微软雅黑" panose="020B0503020204020204" pitchFamily="34" charset="-122"/>
                </a:rPr>
                <a:t>专业</a:t>
              </a:r>
              <a:endParaRPr lang="en-US" altLang="zh-CN" sz="1400" dirty="0">
                <a:solidFill>
                  <a:sysClr val="window" lastClr="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dirty="0">
                  <a:solidFill>
                    <a:sysClr val="window" lastClr="FFFFFF"/>
                  </a:solidFill>
                  <a:latin typeface="微软雅黑" panose="020B0503020204020204" pitchFamily="34" charset="-122"/>
                  <a:ea typeface="微软雅黑" panose="020B0503020204020204" pitchFamily="34" charset="-122"/>
                </a:rPr>
                <a:t>群层面</a:t>
              </a:r>
            </a:p>
          </p:txBody>
        </p:sp>
        <p:sp>
          <p:nvSpPr>
            <p:cNvPr id="79" name="矩形 78"/>
            <p:cNvSpPr/>
            <p:nvPr/>
          </p:nvSpPr>
          <p:spPr>
            <a:xfrm>
              <a:off x="6379970" y="3695747"/>
              <a:ext cx="399319" cy="1506091"/>
            </a:xfrm>
            <a:prstGeom prst="rect">
              <a:avLst/>
            </a:prstGeom>
            <a:solidFill>
              <a:srgbClr val="4785D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dirty="0">
                  <a:solidFill>
                    <a:sysClr val="window" lastClr="FFFFFF"/>
                  </a:solidFill>
                  <a:latin typeface="微软雅黑" panose="020B0503020204020204" pitchFamily="34" charset="-122"/>
                  <a:ea typeface="微软雅黑" panose="020B0503020204020204" pitchFamily="34" charset="-122"/>
                </a:rPr>
                <a:t>二级单位层面</a:t>
              </a:r>
            </a:p>
          </p:txBody>
        </p:sp>
        <p:sp>
          <p:nvSpPr>
            <p:cNvPr id="80" name="矩形 79"/>
            <p:cNvSpPr/>
            <p:nvPr/>
          </p:nvSpPr>
          <p:spPr>
            <a:xfrm>
              <a:off x="8320808" y="2782934"/>
              <a:ext cx="2096422" cy="204735"/>
            </a:xfrm>
            <a:prstGeom prst="rect">
              <a:avLst/>
            </a:prstGeom>
            <a:solidFill>
              <a:srgbClr val="8064A2">
                <a:lumMod val="75000"/>
              </a:srgb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质量管理保障委员会</a:t>
              </a:r>
              <a:endParaRPr kumimoji="0" lang="zh-CN" altLang="en-US" sz="14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cxnSp>
          <p:nvCxnSpPr>
            <p:cNvPr id="81" name="直接连接符 80"/>
            <p:cNvCxnSpPr/>
            <p:nvPr/>
          </p:nvCxnSpPr>
          <p:spPr>
            <a:xfrm>
              <a:off x="9369019" y="3107097"/>
              <a:ext cx="299455" cy="0"/>
            </a:xfrm>
            <a:prstGeom prst="line">
              <a:avLst/>
            </a:prstGeom>
            <a:noFill/>
            <a:ln w="9525" cap="flat" cmpd="sng" algn="ctr">
              <a:solidFill>
                <a:srgbClr val="4F81BD">
                  <a:shade val="95000"/>
                  <a:satMod val="105000"/>
                </a:srgbClr>
              </a:solidFill>
              <a:prstDash val="solid"/>
            </a:ln>
            <a:effectLst/>
          </p:spPr>
        </p:cxnSp>
        <p:sp>
          <p:nvSpPr>
            <p:cNvPr id="82" name="矩形 81"/>
            <p:cNvSpPr/>
            <p:nvPr/>
          </p:nvSpPr>
          <p:spPr>
            <a:xfrm>
              <a:off x="9568678" y="3004730"/>
              <a:ext cx="1602958" cy="204735"/>
            </a:xfrm>
            <a:prstGeom prst="rect">
              <a:avLst/>
            </a:prstGeom>
            <a:no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校长任委员会主任</a:t>
              </a:r>
              <a:endParaRPr kumimoji="0" lang="zh-CN" altLang="en-US" sz="105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cxnSp>
          <p:nvCxnSpPr>
            <p:cNvPr id="83" name="直接连接符 82"/>
            <p:cNvCxnSpPr>
              <a:stCxn id="80" idx="2"/>
            </p:cNvCxnSpPr>
            <p:nvPr/>
          </p:nvCxnSpPr>
          <p:spPr>
            <a:xfrm>
              <a:off x="9369019" y="2987669"/>
              <a:ext cx="0" cy="238857"/>
            </a:xfrm>
            <a:prstGeom prst="line">
              <a:avLst/>
            </a:prstGeom>
            <a:noFill/>
            <a:ln w="12700" cap="flat" cmpd="sng" algn="ctr">
              <a:solidFill>
                <a:srgbClr val="4F81BD">
                  <a:shade val="95000"/>
                  <a:satMod val="105000"/>
                </a:srgbClr>
              </a:solidFill>
              <a:prstDash val="solid"/>
            </a:ln>
            <a:effectLst/>
          </p:spPr>
        </p:cxnSp>
        <p:sp>
          <p:nvSpPr>
            <p:cNvPr id="84" name="矩形 83"/>
            <p:cNvSpPr/>
            <p:nvPr/>
          </p:nvSpPr>
          <p:spPr>
            <a:xfrm>
              <a:off x="8520467" y="3226526"/>
              <a:ext cx="1643021" cy="204735"/>
            </a:xfrm>
            <a:prstGeom prst="rect">
              <a:avLst/>
            </a:prstGeom>
            <a:solidFill>
              <a:srgbClr val="399AB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质量管理办公室</a:t>
              </a:r>
            </a:p>
          </p:txBody>
        </p:sp>
        <p:sp>
          <p:nvSpPr>
            <p:cNvPr id="85" name="矩形 84"/>
            <p:cNvSpPr/>
            <p:nvPr/>
          </p:nvSpPr>
          <p:spPr>
            <a:xfrm>
              <a:off x="6828753" y="5751320"/>
              <a:ext cx="1691714" cy="204735"/>
            </a:xfrm>
            <a:prstGeom prst="rect">
              <a:avLst/>
            </a:prstGeom>
            <a:solidFill>
              <a:srgbClr val="A38FBB"/>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专业群质量</a:t>
              </a:r>
              <a:r>
                <a:rPr kumimoji="0" lang="zh-CN" altLang="en-US" sz="10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保障小组</a:t>
              </a:r>
              <a:endParaRPr kumimoji="0" lang="zh-CN" altLang="en-US" sz="10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9369312" y="3431261"/>
              <a:ext cx="0" cy="204712"/>
            </a:xfrm>
            <a:prstGeom prst="line">
              <a:avLst/>
            </a:prstGeom>
            <a:noFill/>
            <a:ln w="12700" cap="flat" cmpd="sng" algn="ctr">
              <a:solidFill>
                <a:srgbClr val="4F81BD">
                  <a:shade val="95000"/>
                  <a:satMod val="105000"/>
                </a:srgbClr>
              </a:solidFill>
              <a:prstDash val="solid"/>
            </a:ln>
            <a:effectLst/>
          </p:spPr>
        </p:cxnSp>
        <p:cxnSp>
          <p:nvCxnSpPr>
            <p:cNvPr id="87" name="直接连接符 86"/>
            <p:cNvCxnSpPr/>
            <p:nvPr/>
          </p:nvCxnSpPr>
          <p:spPr>
            <a:xfrm>
              <a:off x="7926880" y="3663718"/>
              <a:ext cx="0" cy="170593"/>
            </a:xfrm>
            <a:prstGeom prst="line">
              <a:avLst/>
            </a:prstGeom>
            <a:noFill/>
            <a:ln w="12700" cap="flat" cmpd="sng" algn="ctr">
              <a:solidFill>
                <a:srgbClr val="4F81BD">
                  <a:shade val="95000"/>
                  <a:satMod val="105000"/>
                </a:srgbClr>
              </a:solidFill>
              <a:prstDash val="solid"/>
            </a:ln>
            <a:effectLst/>
          </p:spPr>
        </p:cxnSp>
        <p:cxnSp>
          <p:nvCxnSpPr>
            <p:cNvPr id="88" name="直接连接符 87"/>
            <p:cNvCxnSpPr/>
            <p:nvPr/>
          </p:nvCxnSpPr>
          <p:spPr>
            <a:xfrm>
              <a:off x="8513159" y="3647938"/>
              <a:ext cx="0" cy="170593"/>
            </a:xfrm>
            <a:prstGeom prst="line">
              <a:avLst/>
            </a:prstGeom>
            <a:noFill/>
            <a:ln w="12700" cap="flat" cmpd="sng" algn="ctr">
              <a:solidFill>
                <a:srgbClr val="4F81BD">
                  <a:shade val="95000"/>
                  <a:satMod val="105000"/>
                </a:srgbClr>
              </a:solidFill>
              <a:prstDash val="solid"/>
            </a:ln>
            <a:effectLst/>
          </p:spPr>
        </p:cxnSp>
        <p:cxnSp>
          <p:nvCxnSpPr>
            <p:cNvPr id="89" name="直接连接符 88"/>
            <p:cNvCxnSpPr/>
            <p:nvPr/>
          </p:nvCxnSpPr>
          <p:spPr>
            <a:xfrm>
              <a:off x="9143338" y="3670118"/>
              <a:ext cx="0" cy="170593"/>
            </a:xfrm>
            <a:prstGeom prst="line">
              <a:avLst/>
            </a:prstGeom>
            <a:noFill/>
            <a:ln w="12700" cap="flat" cmpd="sng" algn="ctr">
              <a:solidFill>
                <a:srgbClr val="4F81BD">
                  <a:shade val="95000"/>
                  <a:satMod val="105000"/>
                </a:srgbClr>
              </a:solidFill>
              <a:prstDash val="solid"/>
            </a:ln>
            <a:effectLst/>
          </p:spPr>
        </p:cxnSp>
        <p:cxnSp>
          <p:nvCxnSpPr>
            <p:cNvPr id="90" name="直接连接符 89"/>
            <p:cNvCxnSpPr/>
            <p:nvPr/>
          </p:nvCxnSpPr>
          <p:spPr>
            <a:xfrm>
              <a:off x="9723813" y="3663718"/>
              <a:ext cx="0" cy="170593"/>
            </a:xfrm>
            <a:prstGeom prst="line">
              <a:avLst/>
            </a:prstGeom>
            <a:noFill/>
            <a:ln w="12700" cap="flat" cmpd="sng" algn="ctr">
              <a:solidFill>
                <a:srgbClr val="4F81BD">
                  <a:shade val="95000"/>
                  <a:satMod val="105000"/>
                </a:srgbClr>
              </a:solidFill>
              <a:prstDash val="solid"/>
            </a:ln>
            <a:effectLst/>
          </p:spPr>
        </p:cxnSp>
        <p:cxnSp>
          <p:nvCxnSpPr>
            <p:cNvPr id="91" name="直接连接符 90"/>
            <p:cNvCxnSpPr/>
            <p:nvPr/>
          </p:nvCxnSpPr>
          <p:spPr>
            <a:xfrm>
              <a:off x="10322791" y="3649283"/>
              <a:ext cx="0" cy="170593"/>
            </a:xfrm>
            <a:prstGeom prst="line">
              <a:avLst/>
            </a:prstGeom>
            <a:noFill/>
            <a:ln w="12700" cap="flat" cmpd="sng" algn="ctr">
              <a:solidFill>
                <a:srgbClr val="4F81BD">
                  <a:shade val="95000"/>
                  <a:satMod val="105000"/>
                </a:srgbClr>
              </a:solidFill>
              <a:prstDash val="solid"/>
            </a:ln>
            <a:effectLst/>
          </p:spPr>
        </p:cxnSp>
        <p:cxnSp>
          <p:nvCxnSpPr>
            <p:cNvPr id="92" name="直接连接符 91"/>
            <p:cNvCxnSpPr/>
            <p:nvPr/>
          </p:nvCxnSpPr>
          <p:spPr>
            <a:xfrm>
              <a:off x="10899555" y="3660938"/>
              <a:ext cx="0" cy="170593"/>
            </a:xfrm>
            <a:prstGeom prst="line">
              <a:avLst/>
            </a:prstGeom>
            <a:noFill/>
            <a:ln w="12700" cap="flat" cmpd="sng" algn="ctr">
              <a:solidFill>
                <a:srgbClr val="4F81BD">
                  <a:shade val="95000"/>
                  <a:satMod val="105000"/>
                </a:srgbClr>
              </a:solidFill>
              <a:prstDash val="solid"/>
            </a:ln>
            <a:effectLst/>
          </p:spPr>
        </p:cxnSp>
        <p:cxnSp>
          <p:nvCxnSpPr>
            <p:cNvPr id="93" name="直接连接符 92"/>
            <p:cNvCxnSpPr/>
            <p:nvPr/>
          </p:nvCxnSpPr>
          <p:spPr>
            <a:xfrm>
              <a:off x="7921489" y="3649283"/>
              <a:ext cx="3000280" cy="11654"/>
            </a:xfrm>
            <a:prstGeom prst="line">
              <a:avLst/>
            </a:prstGeom>
            <a:noFill/>
            <a:ln w="9525" cap="flat" cmpd="sng" algn="ctr">
              <a:solidFill>
                <a:srgbClr val="4F81BD">
                  <a:shade val="95000"/>
                  <a:satMod val="105000"/>
                </a:srgbClr>
              </a:solidFill>
              <a:prstDash val="solid"/>
            </a:ln>
            <a:effectLst/>
          </p:spPr>
        </p:cxnSp>
        <p:sp>
          <p:nvSpPr>
            <p:cNvPr id="94" name="矩形 93"/>
            <p:cNvSpPr/>
            <p:nvPr/>
          </p:nvSpPr>
          <p:spPr>
            <a:xfrm>
              <a:off x="7721830" y="3806607"/>
              <a:ext cx="396612" cy="1355646"/>
            </a:xfrm>
            <a:prstGeom prst="rect">
              <a:avLst/>
            </a:prstGeom>
            <a:solidFill>
              <a:srgbClr val="64B7CE"/>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5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学院质量保障工作组</a:t>
              </a:r>
              <a:endParaRPr kumimoji="0" lang="zh-CN" altLang="en-US" sz="105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5" name="矩形 94"/>
            <p:cNvSpPr/>
            <p:nvPr/>
          </p:nvSpPr>
          <p:spPr>
            <a:xfrm>
              <a:off x="8321454" y="3806607"/>
              <a:ext cx="399319" cy="1355646"/>
            </a:xfrm>
            <a:prstGeom prst="rect">
              <a:avLst/>
            </a:prstGeom>
            <a:solidFill>
              <a:srgbClr val="64B7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学院质量保障工作组</a:t>
              </a:r>
            </a:p>
          </p:txBody>
        </p:sp>
        <p:sp>
          <p:nvSpPr>
            <p:cNvPr id="96" name="矩形 95"/>
            <p:cNvSpPr/>
            <p:nvPr/>
          </p:nvSpPr>
          <p:spPr>
            <a:xfrm>
              <a:off x="8932055" y="3806607"/>
              <a:ext cx="399319" cy="1355646"/>
            </a:xfrm>
            <a:prstGeom prst="rect">
              <a:avLst/>
            </a:prstGeom>
            <a:solidFill>
              <a:srgbClr val="64B7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部质量保障工作组</a:t>
              </a:r>
            </a:p>
          </p:txBody>
        </p:sp>
        <p:sp>
          <p:nvSpPr>
            <p:cNvPr id="97" name="矩形 96"/>
            <p:cNvSpPr/>
            <p:nvPr/>
          </p:nvSpPr>
          <p:spPr>
            <a:xfrm>
              <a:off x="9524154" y="3806607"/>
              <a:ext cx="399319" cy="1355646"/>
            </a:xfrm>
            <a:prstGeom prst="rect">
              <a:avLst/>
            </a:prstGeom>
            <a:solidFill>
              <a:srgbClr val="64B7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部质量保障工作组</a:t>
              </a:r>
            </a:p>
          </p:txBody>
        </p:sp>
        <p:sp>
          <p:nvSpPr>
            <p:cNvPr id="98" name="矩形 97"/>
            <p:cNvSpPr/>
            <p:nvPr/>
          </p:nvSpPr>
          <p:spPr>
            <a:xfrm>
              <a:off x="10123131" y="3806607"/>
              <a:ext cx="399319" cy="1355646"/>
            </a:xfrm>
            <a:prstGeom prst="rect">
              <a:avLst/>
            </a:prstGeom>
            <a:solidFill>
              <a:srgbClr val="64B7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中心质量保障工作组</a:t>
              </a:r>
            </a:p>
          </p:txBody>
        </p:sp>
        <p:sp>
          <p:nvSpPr>
            <p:cNvPr id="99" name="矩形 98"/>
            <p:cNvSpPr/>
            <p:nvPr/>
          </p:nvSpPr>
          <p:spPr>
            <a:xfrm>
              <a:off x="10722110" y="3806607"/>
              <a:ext cx="399319" cy="1355646"/>
            </a:xfrm>
            <a:prstGeom prst="rect">
              <a:avLst/>
            </a:prstGeom>
            <a:solidFill>
              <a:srgbClr val="64B7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00" name="矩形 99"/>
            <p:cNvSpPr/>
            <p:nvPr/>
          </p:nvSpPr>
          <p:spPr>
            <a:xfrm>
              <a:off x="10417230" y="5751320"/>
              <a:ext cx="1297786" cy="204735"/>
            </a:xfrm>
            <a:prstGeom prst="rect">
              <a:avLst/>
            </a:prstGeom>
            <a:solidFill>
              <a:srgbClr val="A38FB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01" name="矩形 100"/>
            <p:cNvSpPr/>
            <p:nvPr/>
          </p:nvSpPr>
          <p:spPr>
            <a:xfrm>
              <a:off x="8620296" y="5751320"/>
              <a:ext cx="1691714" cy="204735"/>
            </a:xfrm>
            <a:prstGeom prst="rect">
              <a:avLst/>
            </a:prstGeom>
            <a:solidFill>
              <a:srgbClr val="A38FB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XX</a:t>
              </a:r>
              <a:r>
                <a:rPr kumimoji="0" lang="zh-CN" altLang="en-US" sz="10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专业群质量</a:t>
              </a: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保障小组</a:t>
              </a:r>
            </a:p>
          </p:txBody>
        </p:sp>
        <p:cxnSp>
          <p:nvCxnSpPr>
            <p:cNvPr id="102" name="直接连接符 101"/>
            <p:cNvCxnSpPr>
              <a:stCxn id="94" idx="2"/>
            </p:cNvCxnSpPr>
            <p:nvPr/>
          </p:nvCxnSpPr>
          <p:spPr>
            <a:xfrm>
              <a:off x="7920136" y="5162254"/>
              <a:ext cx="1353" cy="364453"/>
            </a:xfrm>
            <a:prstGeom prst="line">
              <a:avLst/>
            </a:prstGeom>
            <a:noFill/>
            <a:ln w="12700" cap="flat" cmpd="sng" algn="ctr">
              <a:solidFill>
                <a:srgbClr val="4F81BD">
                  <a:shade val="95000"/>
                  <a:satMod val="105000"/>
                </a:srgbClr>
              </a:solidFill>
              <a:prstDash val="solid"/>
            </a:ln>
            <a:effectLst/>
          </p:spPr>
        </p:cxnSp>
        <p:cxnSp>
          <p:nvCxnSpPr>
            <p:cNvPr id="103" name="直接连接符 102"/>
            <p:cNvCxnSpPr/>
            <p:nvPr/>
          </p:nvCxnSpPr>
          <p:spPr>
            <a:xfrm>
              <a:off x="7926880" y="5356401"/>
              <a:ext cx="299455" cy="0"/>
            </a:xfrm>
            <a:prstGeom prst="line">
              <a:avLst/>
            </a:prstGeom>
            <a:noFill/>
            <a:ln w="9525" cap="flat" cmpd="sng" algn="ctr">
              <a:solidFill>
                <a:srgbClr val="4F81BD">
                  <a:shade val="95000"/>
                  <a:satMod val="105000"/>
                </a:srgbClr>
              </a:solidFill>
              <a:prstDash val="solid"/>
            </a:ln>
            <a:effectLst/>
          </p:spPr>
        </p:cxnSp>
        <p:sp>
          <p:nvSpPr>
            <p:cNvPr id="104" name="矩形 103"/>
            <p:cNvSpPr/>
            <p:nvPr/>
          </p:nvSpPr>
          <p:spPr>
            <a:xfrm>
              <a:off x="8129867" y="5220065"/>
              <a:ext cx="2244843" cy="272672"/>
            </a:xfrm>
            <a:prstGeom prst="rect">
              <a:avLst/>
            </a:prstGeom>
            <a:no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二级单位（学院、部</a:t>
              </a:r>
              <a:r>
                <a:rPr kumimoji="0" lang="en-US" altLang="zh-CN"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中心）</a:t>
              </a:r>
              <a:endParaRPr kumimoji="0" lang="en-US" altLang="zh-CN"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院长</a:t>
              </a:r>
              <a:r>
                <a:rPr kumimoji="0" lang="en-US" altLang="zh-CN"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主任担任各工作组组长</a:t>
              </a:r>
              <a:endParaRPr kumimoji="0" lang="zh-CN" altLang="en-US" sz="105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cxnSp>
          <p:nvCxnSpPr>
            <p:cNvPr id="105" name="直接连接符 104"/>
            <p:cNvCxnSpPr/>
            <p:nvPr/>
          </p:nvCxnSpPr>
          <p:spPr>
            <a:xfrm flipV="1">
              <a:off x="7535668" y="5526706"/>
              <a:ext cx="4179348" cy="3866"/>
            </a:xfrm>
            <a:prstGeom prst="line">
              <a:avLst/>
            </a:prstGeom>
            <a:noFill/>
            <a:ln w="9525" cap="flat" cmpd="sng" algn="ctr">
              <a:solidFill>
                <a:srgbClr val="4F81BD">
                  <a:shade val="95000"/>
                  <a:satMod val="105000"/>
                </a:srgbClr>
              </a:solidFill>
              <a:prstDash val="solid"/>
            </a:ln>
            <a:effectLst/>
          </p:spPr>
        </p:cxnSp>
        <p:cxnSp>
          <p:nvCxnSpPr>
            <p:cNvPr id="106" name="直接连接符 105"/>
            <p:cNvCxnSpPr/>
            <p:nvPr/>
          </p:nvCxnSpPr>
          <p:spPr>
            <a:xfrm>
              <a:off x="7535668" y="5526706"/>
              <a:ext cx="0" cy="238857"/>
            </a:xfrm>
            <a:prstGeom prst="line">
              <a:avLst/>
            </a:prstGeom>
            <a:noFill/>
            <a:ln w="12700" cap="flat" cmpd="sng" algn="ctr">
              <a:solidFill>
                <a:srgbClr val="4F81BD">
                  <a:shade val="95000"/>
                  <a:satMod val="105000"/>
                </a:srgbClr>
              </a:solidFill>
              <a:prstDash val="solid"/>
            </a:ln>
            <a:effectLst/>
          </p:spPr>
        </p:cxnSp>
        <p:cxnSp>
          <p:nvCxnSpPr>
            <p:cNvPr id="107" name="直接连接符 106"/>
            <p:cNvCxnSpPr/>
            <p:nvPr/>
          </p:nvCxnSpPr>
          <p:spPr>
            <a:xfrm>
              <a:off x="9382809" y="5543805"/>
              <a:ext cx="0" cy="238857"/>
            </a:xfrm>
            <a:prstGeom prst="line">
              <a:avLst/>
            </a:prstGeom>
            <a:noFill/>
            <a:ln w="12700" cap="flat" cmpd="sng" algn="ctr">
              <a:solidFill>
                <a:srgbClr val="4F81BD">
                  <a:shade val="95000"/>
                  <a:satMod val="105000"/>
                </a:srgbClr>
              </a:solidFill>
              <a:prstDash val="solid"/>
            </a:ln>
            <a:effectLst/>
          </p:spPr>
        </p:cxnSp>
        <p:cxnSp>
          <p:nvCxnSpPr>
            <p:cNvPr id="108" name="直接连接符 107"/>
            <p:cNvCxnSpPr/>
            <p:nvPr/>
          </p:nvCxnSpPr>
          <p:spPr>
            <a:xfrm>
              <a:off x="11121721" y="5526706"/>
              <a:ext cx="0" cy="238857"/>
            </a:xfrm>
            <a:prstGeom prst="line">
              <a:avLst/>
            </a:prstGeom>
            <a:noFill/>
            <a:ln w="12700" cap="flat" cmpd="sng" algn="ctr">
              <a:solidFill>
                <a:srgbClr val="4F81BD">
                  <a:shade val="95000"/>
                  <a:satMod val="105000"/>
                </a:srgbClr>
              </a:solidFill>
              <a:prstDash val="solid"/>
            </a:ln>
            <a:effectLst/>
          </p:spPr>
        </p:cxnSp>
        <p:cxnSp>
          <p:nvCxnSpPr>
            <p:cNvPr id="109" name="直接连接符 108"/>
            <p:cNvCxnSpPr/>
            <p:nvPr/>
          </p:nvCxnSpPr>
          <p:spPr>
            <a:xfrm>
              <a:off x="7222715" y="6140794"/>
              <a:ext cx="299455" cy="0"/>
            </a:xfrm>
            <a:prstGeom prst="line">
              <a:avLst/>
            </a:prstGeom>
            <a:noFill/>
            <a:ln w="9525" cap="flat" cmpd="sng" algn="ctr">
              <a:solidFill>
                <a:srgbClr val="4F81BD">
                  <a:shade val="95000"/>
                  <a:satMod val="105000"/>
                </a:srgbClr>
              </a:solidFill>
              <a:prstDash val="solid"/>
            </a:ln>
            <a:effectLst/>
          </p:spPr>
        </p:cxnSp>
        <p:sp>
          <p:nvSpPr>
            <p:cNvPr id="110" name="矩形 109"/>
            <p:cNvSpPr/>
            <p:nvPr/>
          </p:nvSpPr>
          <p:spPr>
            <a:xfrm>
              <a:off x="7322512" y="6004459"/>
              <a:ext cx="2450814" cy="272672"/>
            </a:xfrm>
            <a:prstGeom prst="rect">
              <a:avLst/>
            </a:prstGeom>
            <a:no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各小组组长由相关负责人兼任</a:t>
              </a:r>
              <a:endParaRPr kumimoji="0" lang="zh-CN" altLang="en-US" sz="105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2210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32</a:t>
            </a:r>
            <a:endParaRPr lang="zh-CN" altLang="en-US" sz="1600" b="1" dirty="0">
              <a:solidFill>
                <a:prstClr val="white"/>
              </a:solidFill>
            </a:endParaRPr>
          </a:p>
        </p:txBody>
      </p:sp>
      <p:cxnSp>
        <p:nvCxnSpPr>
          <p:cNvPr id="32" name="直接连接符 31"/>
          <p:cNvCxnSpPr/>
          <p:nvPr/>
        </p:nvCxnSpPr>
        <p:spPr>
          <a:xfrm>
            <a:off x="1768416" y="404813"/>
            <a:ext cx="979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886001" y="2232596"/>
            <a:ext cx="3384282" cy="3046988"/>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zh-CN" sz="1600" dirty="0">
                <a:latin typeface="微软雅黑" panose="020B0503020204020204" pitchFamily="34" charset="-122"/>
                <a:ea typeface="微软雅黑" panose="020B0503020204020204" pitchFamily="34" charset="-122"/>
              </a:rPr>
              <a:t>校本数据平台设计以网络基础设施建设为依托，以数据采集、汇聚和分析为基础，以业务系统为支点，涵盖决策指挥、质量生成、资源建设、支持服务、监督控制五大系统</a:t>
            </a:r>
            <a:r>
              <a:rPr lang="zh-CN"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促进专业</a:t>
            </a:r>
            <a:r>
              <a:rPr lang="zh-CN" altLang="en-US" sz="1600" dirty="0" smtClean="0">
                <a:latin typeface="微软雅黑" panose="020B0503020204020204" pitchFamily="34" charset="-122"/>
                <a:ea typeface="微软雅黑" panose="020B0503020204020204" pitchFamily="34" charset="-122"/>
              </a:rPr>
              <a:t>群信息互通共享，</a:t>
            </a:r>
            <a:r>
              <a:rPr lang="zh-CN" altLang="zh-CN" sz="1600" dirty="0" smtClean="0">
                <a:latin typeface="微软雅黑" panose="020B0503020204020204" pitchFamily="34" charset="-122"/>
                <a:ea typeface="微软雅黑" panose="020B0503020204020204" pitchFamily="34" charset="-122"/>
              </a:rPr>
              <a:t>面向</a:t>
            </a:r>
            <a:r>
              <a:rPr lang="zh-CN" altLang="en-US" sz="1600" dirty="0" smtClean="0">
                <a:latin typeface="微软雅黑" panose="020B0503020204020204" pitchFamily="34" charset="-122"/>
                <a:ea typeface="微软雅黑" panose="020B0503020204020204" pitchFamily="34" charset="-122"/>
              </a:rPr>
              <a:t>学生、教师</a:t>
            </a:r>
            <a:r>
              <a:rPr lang="zh-CN" altLang="zh-CN"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社会公众等</a:t>
            </a:r>
            <a:r>
              <a:rPr lang="zh-CN" altLang="zh-CN" sz="1600" dirty="0" smtClean="0">
                <a:latin typeface="微软雅黑" panose="020B0503020204020204" pitchFamily="34" charset="-122"/>
                <a:ea typeface="微软雅黑" panose="020B0503020204020204" pitchFamily="34" charset="-122"/>
              </a:rPr>
              <a:t>多层面</a:t>
            </a:r>
            <a:r>
              <a:rPr lang="zh-CN" altLang="zh-CN" sz="1600" dirty="0">
                <a:latin typeface="微软雅黑" panose="020B0503020204020204" pitchFamily="34" charset="-122"/>
                <a:ea typeface="微软雅黑" panose="020B0503020204020204" pitchFamily="34" charset="-122"/>
              </a:rPr>
              <a:t>和多元对象，提供数据支持和信息</a:t>
            </a:r>
            <a:r>
              <a:rPr lang="zh-CN" altLang="zh-CN" sz="1600" dirty="0" smtClean="0">
                <a:latin typeface="微软雅黑" panose="020B0503020204020204" pitchFamily="34" charset="-122"/>
                <a:ea typeface="微软雅黑" panose="020B0503020204020204" pitchFamily="34" charset="-122"/>
              </a:rPr>
              <a:t>服务</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37" name="矩形 36"/>
          <p:cNvSpPr/>
          <p:nvPr/>
        </p:nvSpPr>
        <p:spPr>
          <a:xfrm>
            <a:off x="7709157" y="6154963"/>
            <a:ext cx="2159566"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b="1" dirty="0">
                <a:latin typeface="微软雅黑" panose="020B0503020204020204" pitchFamily="34" charset="-122"/>
                <a:ea typeface="微软雅黑" panose="020B0503020204020204" pitchFamily="34" charset="-122"/>
              </a:rPr>
              <a:t>校本数据平台架构示意图</a:t>
            </a:r>
            <a:endParaRPr lang="zh-CN" altLang="en-US" sz="1400" dirty="0">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2"/>
          <a:stretch>
            <a:fillRect/>
          </a:stretch>
        </p:blipFill>
        <p:spPr>
          <a:xfrm>
            <a:off x="4972929" y="2127150"/>
            <a:ext cx="6772298" cy="3933822"/>
          </a:xfrm>
          <a:prstGeom prst="rect">
            <a:avLst/>
          </a:prstGeom>
        </p:spPr>
      </p:pic>
      <p:sp>
        <p:nvSpPr>
          <p:cNvPr id="39" name="矩形 4"/>
          <p:cNvSpPr>
            <a:spLocks noChangeArrowheads="1"/>
          </p:cNvSpPr>
          <p:nvPr/>
        </p:nvSpPr>
        <p:spPr bwMode="auto">
          <a:xfrm>
            <a:off x="114463" y="762399"/>
            <a:ext cx="30011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600">
                <a:solidFill>
                  <a:schemeClr val="tx1"/>
                </a:solidFill>
                <a:latin typeface="Calibri" panose="020F0502020204030204" pitchFamily="34" charset="0"/>
                <a:ea typeface="宋体" panose="02010600030101010101" pitchFamily="2" charset="-122"/>
              </a:defRPr>
            </a:lvl2pPr>
            <a:lvl3pPr marL="1143000" indent="-228600">
              <a:defRPr sz="2600">
                <a:solidFill>
                  <a:schemeClr val="tx1"/>
                </a:solidFill>
                <a:latin typeface="Calibri" panose="020F0502020204030204" pitchFamily="34" charset="0"/>
                <a:ea typeface="宋体" panose="02010600030101010101" pitchFamily="2" charset="-122"/>
              </a:defRPr>
            </a:lvl3pPr>
            <a:lvl4pPr marL="1600200" indent="-228600">
              <a:defRPr sz="2600">
                <a:solidFill>
                  <a:schemeClr val="tx1"/>
                </a:solidFill>
                <a:latin typeface="Calibri" panose="020F0502020204030204" pitchFamily="34" charset="0"/>
                <a:ea typeface="宋体" panose="02010600030101010101" pitchFamily="2" charset="-122"/>
              </a:defRPr>
            </a:lvl4pPr>
            <a:lvl5pPr marL="2057400" indent="-228600">
              <a:defRPr sz="2600">
                <a:solidFill>
                  <a:schemeClr val="tx1"/>
                </a:solidFill>
                <a:latin typeface="Calibri" panose="020F0502020204030204" pitchFamily="34" charset="0"/>
                <a:ea typeface="宋体" panose="02010600030101010101" pitchFamily="2" charset="-122"/>
              </a:defRPr>
            </a:lvl5pPr>
            <a:lvl6pPr marL="25146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6pPr>
            <a:lvl7pPr marL="29718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7pPr>
            <a:lvl8pPr marL="34290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8pPr>
            <a:lvl9pPr marL="3886200" indent="-228600" defTabSz="1328420" eaLnBrk="0" fontAlgn="base" hangingPunct="0">
              <a:spcBef>
                <a:spcPct val="0"/>
              </a:spcBef>
              <a:spcAft>
                <a:spcPct val="0"/>
              </a:spcAft>
              <a:defRPr sz="2600">
                <a:solidFill>
                  <a:schemeClr val="tx1"/>
                </a:solidFill>
                <a:latin typeface="Calibri" panose="020F0502020204030204" pitchFamily="34" charset="0"/>
                <a:ea typeface="宋体" panose="02010600030101010101" pitchFamily="2" charset="-122"/>
              </a:defRPr>
            </a:lvl9pPr>
          </a:lstStyle>
          <a:p>
            <a:r>
              <a:rPr lang="en-US" altLang="zh-CN" sz="1800" b="1" dirty="0" smtClean="0">
                <a:solidFill>
                  <a:srgbClr val="C00000"/>
                </a:solidFill>
                <a:latin typeface="微软雅黑" panose="020B0503020204020204" pitchFamily="34" charset="-122"/>
                <a:ea typeface="微软雅黑" panose="020B0503020204020204" pitchFamily="34" charset="-122"/>
              </a:rPr>
              <a:t>3. </a:t>
            </a:r>
            <a:r>
              <a:rPr lang="zh-CN" altLang="en-US" sz="1800" b="1" dirty="0" smtClean="0">
                <a:solidFill>
                  <a:srgbClr val="C00000"/>
                </a:solidFill>
                <a:latin typeface="微软雅黑" panose="020B0503020204020204" pitchFamily="34" charset="-122"/>
                <a:ea typeface="微软雅黑" panose="020B0503020204020204" pitchFamily="34" charset="-122"/>
              </a:rPr>
              <a:t>搭建数据采集</a:t>
            </a:r>
            <a:r>
              <a:rPr lang="zh-CN" altLang="en-US" sz="1800" b="1" dirty="0">
                <a:solidFill>
                  <a:srgbClr val="C00000"/>
                </a:solidFill>
                <a:latin typeface="微软雅黑" panose="020B0503020204020204" pitchFamily="34" charset="-122"/>
                <a:ea typeface="微软雅黑" panose="020B0503020204020204" pitchFamily="34" charset="-122"/>
              </a:rPr>
              <a:t>与管理</a:t>
            </a:r>
            <a:r>
              <a:rPr lang="zh-CN" altLang="en-US" sz="1800" b="1" dirty="0" smtClean="0">
                <a:solidFill>
                  <a:srgbClr val="C00000"/>
                </a:solidFill>
                <a:latin typeface="微软雅黑" panose="020B0503020204020204" pitchFamily="34" charset="-122"/>
                <a:ea typeface="微软雅黑" panose="020B0503020204020204" pitchFamily="34" charset="-122"/>
              </a:rPr>
              <a:t>平台</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751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33</a:t>
            </a:r>
            <a:endParaRPr lang="zh-CN" altLang="en-US" sz="1600" b="1" dirty="0">
              <a:solidFill>
                <a:prstClr val="white"/>
              </a:solidFill>
            </a:endParaRPr>
          </a:p>
        </p:txBody>
      </p:sp>
      <p:cxnSp>
        <p:nvCxnSpPr>
          <p:cNvPr id="32" name="直接连接符 31"/>
          <p:cNvCxnSpPr/>
          <p:nvPr/>
        </p:nvCxnSpPr>
        <p:spPr>
          <a:xfrm>
            <a:off x="1768416" y="404813"/>
            <a:ext cx="7126366" cy="7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8945678" y="182267"/>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四、项目实施保障</a:t>
            </a:r>
            <a:endParaRPr lang="zh-CN" altLang="en-US" b="1" dirty="0">
              <a:solidFill>
                <a:prstClr val="black"/>
              </a:solidFill>
            </a:endParaRPr>
          </a:p>
        </p:txBody>
      </p:sp>
      <p:graphicFrame>
        <p:nvGraphicFramePr>
          <p:cNvPr id="118" name="表格 117"/>
          <p:cNvGraphicFramePr>
            <a:graphicFrameLocks noGrp="1"/>
          </p:cNvGraphicFramePr>
          <p:nvPr>
            <p:extLst>
              <p:ext uri="{D42A27DB-BD31-4B8C-83A1-F6EECF244321}">
                <p14:modId xmlns:p14="http://schemas.microsoft.com/office/powerpoint/2010/main" val="2318572094"/>
              </p:ext>
            </p:extLst>
          </p:nvPr>
        </p:nvGraphicFramePr>
        <p:xfrm>
          <a:off x="2486070" y="3281898"/>
          <a:ext cx="6264696" cy="2164080"/>
        </p:xfrm>
        <a:graphic>
          <a:graphicData uri="http://schemas.openxmlformats.org/drawingml/2006/table">
            <a:tbl>
              <a:tblPr firstRow="1" bandRow="1"/>
              <a:tblGrid>
                <a:gridCol w="648072"/>
                <a:gridCol w="737866"/>
                <a:gridCol w="2533065"/>
                <a:gridCol w="2345693"/>
              </a:tblGrid>
              <a:tr h="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hMerge="1">
                  <a:txBody>
                    <a:bodyPr/>
                    <a:lstStyle/>
                    <a:p>
                      <a:endParaRPr lang="zh-CN" altLang="en-US" dirty="0"/>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5-8</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0">
                <a:tc rowSpan="3">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rowSpan="3">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顶层设计（发展规划）</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8-15</a:t>
                      </a:r>
                      <a:endParaRPr lang="zh-CN" altLang="en-US" sz="1200" dirty="0" smtClean="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专项评估报告</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grpSp>
        <p:nvGrpSpPr>
          <p:cNvPr id="119" name="组合 118"/>
          <p:cNvGrpSpPr/>
          <p:nvPr/>
        </p:nvGrpSpPr>
        <p:grpSpPr>
          <a:xfrm>
            <a:off x="2421555" y="1735098"/>
            <a:ext cx="6597596" cy="1512168"/>
            <a:chOff x="1267125" y="927499"/>
            <a:chExt cx="6597596" cy="1512168"/>
          </a:xfrm>
        </p:grpSpPr>
        <p:sp>
          <p:nvSpPr>
            <p:cNvPr id="120" name="燕尾形箭头 119"/>
            <p:cNvSpPr/>
            <p:nvPr/>
          </p:nvSpPr>
          <p:spPr>
            <a:xfrm>
              <a:off x="1267125" y="1359546"/>
              <a:ext cx="6597596" cy="576063"/>
            </a:xfrm>
            <a:prstGeom prst="notchedRightArrow">
              <a:avLst/>
            </a:prstGeom>
            <a:solidFill>
              <a:srgbClr val="1F497D">
                <a:lumMod val="20000"/>
                <a:lumOff val="80000"/>
              </a:srgbClr>
            </a:solidFill>
            <a:ln>
              <a:noFill/>
            </a:ln>
            <a:effectLst/>
          </p:spPr>
        </p:sp>
        <p:grpSp>
          <p:nvGrpSpPr>
            <p:cNvPr id="121" name="组合 120"/>
            <p:cNvGrpSpPr/>
            <p:nvPr/>
          </p:nvGrpSpPr>
          <p:grpSpPr>
            <a:xfrm>
              <a:off x="1267344" y="943402"/>
              <a:ext cx="1432448" cy="512448"/>
              <a:chOff x="219" y="15903"/>
              <a:chExt cx="1047140" cy="512448"/>
            </a:xfrm>
          </p:grpSpPr>
          <p:sp>
            <p:nvSpPr>
              <p:cNvPr id="139" name="矩形 138"/>
              <p:cNvSpPr/>
              <p:nvPr/>
            </p:nvSpPr>
            <p:spPr>
              <a:xfrm>
                <a:off x="219" y="15903"/>
                <a:ext cx="1047140" cy="512448"/>
              </a:xfrm>
              <a:prstGeom prst="rect">
                <a:avLst/>
              </a:prstGeom>
              <a:noFill/>
              <a:ln>
                <a:noFill/>
              </a:ln>
              <a:effectLst/>
            </p:spPr>
          </p:sp>
          <p:sp>
            <p:nvSpPr>
              <p:cNvPr id="140" name="矩形 139"/>
              <p:cNvSpPr/>
              <p:nvPr/>
            </p:nvSpPr>
            <p:spPr>
              <a:xfrm>
                <a:off x="219" y="15903"/>
                <a:ext cx="1047140" cy="512448"/>
              </a:xfrm>
              <a:prstGeom prst="rect">
                <a:avLst/>
              </a:prstGeom>
              <a:noFill/>
              <a:ln>
                <a:noFill/>
              </a:ln>
              <a:effectLst/>
            </p:spPr>
            <p:txBody>
              <a:bodyPr spcFirstLastPara="0" vert="horz" wrap="square" lIns="71120" tIns="71120" rIns="71120" bIns="71120" numCol="1" spcCol="1270" anchor="b"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调研：</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5-8</a:t>
                </a: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工作日</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2" name="椭圆 121"/>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p>
        <p:grpSp>
          <p:nvGrpSpPr>
            <p:cNvPr id="123" name="组合 122"/>
            <p:cNvGrpSpPr/>
            <p:nvPr/>
          </p:nvGrpSpPr>
          <p:grpSpPr>
            <a:xfrm>
              <a:off x="2423850" y="1791594"/>
              <a:ext cx="1428070" cy="648073"/>
              <a:chOff x="1156725" y="864095"/>
              <a:chExt cx="1120391" cy="648073"/>
            </a:xfrm>
          </p:grpSpPr>
          <p:sp>
            <p:nvSpPr>
              <p:cNvPr id="137" name="矩形 136"/>
              <p:cNvSpPr/>
              <p:nvPr/>
            </p:nvSpPr>
            <p:spPr>
              <a:xfrm>
                <a:off x="1156725" y="864095"/>
                <a:ext cx="1120391" cy="576063"/>
              </a:xfrm>
              <a:prstGeom prst="rect">
                <a:avLst/>
              </a:prstGeom>
              <a:noFill/>
              <a:ln>
                <a:noFill/>
              </a:ln>
              <a:effectLst/>
            </p:spPr>
          </p:sp>
          <p:sp>
            <p:nvSpPr>
              <p:cNvPr id="138" name="矩形 137"/>
              <p:cNvSpPr/>
              <p:nvPr/>
            </p:nvSpPr>
            <p:spPr>
              <a:xfrm>
                <a:off x="1156725" y="936105"/>
                <a:ext cx="1120391" cy="576063"/>
              </a:xfrm>
              <a:prstGeom prst="rect">
                <a:avLst/>
              </a:prstGeom>
              <a:noFill/>
              <a:ln>
                <a:noFill/>
              </a:ln>
              <a:effectLst/>
            </p:spPr>
            <p:txBody>
              <a:bodyPr spcFirstLastPara="0" vert="horz" wrap="square" lIns="71120" tIns="71120" rIns="71120" bIns="71120" numCol="1" spcCol="1270" anchor="t"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对标与诊断：</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15-20</a:t>
                </a: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个工作日</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4" name="椭圆 123"/>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grpSp>
          <p:nvGrpSpPr>
            <p:cNvPr id="125" name="组合 124"/>
            <p:cNvGrpSpPr/>
            <p:nvPr/>
          </p:nvGrpSpPr>
          <p:grpSpPr>
            <a:xfrm>
              <a:off x="3677815" y="928381"/>
              <a:ext cx="1392788" cy="572532"/>
              <a:chOff x="2410690" y="882"/>
              <a:chExt cx="1392788" cy="572532"/>
            </a:xfrm>
          </p:grpSpPr>
          <p:sp>
            <p:nvSpPr>
              <p:cNvPr id="135" name="矩形 134"/>
              <p:cNvSpPr/>
              <p:nvPr/>
            </p:nvSpPr>
            <p:spPr>
              <a:xfrm>
                <a:off x="2410690" y="882"/>
                <a:ext cx="1392788" cy="572532"/>
              </a:xfrm>
              <a:prstGeom prst="rect">
                <a:avLst/>
              </a:prstGeom>
              <a:noFill/>
              <a:ln>
                <a:noFill/>
              </a:ln>
              <a:effectLst/>
            </p:spPr>
          </p:sp>
          <p:sp>
            <p:nvSpPr>
              <p:cNvPr id="136" name="矩形 135"/>
              <p:cNvSpPr/>
              <p:nvPr/>
            </p:nvSpPr>
            <p:spPr>
              <a:xfrm>
                <a:off x="2410690" y="882"/>
                <a:ext cx="1392788" cy="572532"/>
              </a:xfrm>
              <a:prstGeom prst="rect">
                <a:avLst/>
              </a:prstGeom>
              <a:noFill/>
              <a:ln>
                <a:noFill/>
              </a:ln>
              <a:effectLst/>
            </p:spPr>
            <p:txBody>
              <a:bodyPr spcFirstLastPara="0" vert="horz" wrap="square" lIns="71120" tIns="71120" rIns="71120" bIns="71120" numCol="1" spcCol="1270" anchor="b"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方案输出：</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10-15</a:t>
                </a: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个工作日</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6" name="椭圆 125"/>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p>
        <p:grpSp>
          <p:nvGrpSpPr>
            <p:cNvPr id="127" name="组合 126"/>
            <p:cNvGrpSpPr/>
            <p:nvPr/>
          </p:nvGrpSpPr>
          <p:grpSpPr>
            <a:xfrm>
              <a:off x="5128416" y="1791594"/>
              <a:ext cx="1603823" cy="648073"/>
              <a:chOff x="3861292" y="864095"/>
              <a:chExt cx="1132074" cy="648073"/>
            </a:xfrm>
          </p:grpSpPr>
          <p:sp>
            <p:nvSpPr>
              <p:cNvPr id="133" name="矩形 132"/>
              <p:cNvSpPr/>
              <p:nvPr/>
            </p:nvSpPr>
            <p:spPr>
              <a:xfrm>
                <a:off x="3861292" y="864095"/>
                <a:ext cx="1132074" cy="576063"/>
              </a:xfrm>
              <a:prstGeom prst="rect">
                <a:avLst/>
              </a:prstGeom>
              <a:noFill/>
              <a:ln>
                <a:noFill/>
              </a:ln>
              <a:effectLst/>
            </p:spPr>
          </p:sp>
          <p:sp>
            <p:nvSpPr>
              <p:cNvPr id="134" name="矩形 133"/>
              <p:cNvSpPr/>
              <p:nvPr/>
            </p:nvSpPr>
            <p:spPr>
              <a:xfrm>
                <a:off x="3861292" y="936105"/>
                <a:ext cx="1132074" cy="576063"/>
              </a:xfrm>
              <a:prstGeom prst="rect">
                <a:avLst/>
              </a:prstGeom>
              <a:noFill/>
              <a:ln>
                <a:noFill/>
              </a:ln>
              <a:effectLst/>
            </p:spPr>
            <p:txBody>
              <a:bodyPr spcFirstLastPara="0" vert="horz" wrap="square" lIns="71120" tIns="71120" rIns="71120" bIns="71120" numCol="1" spcCol="1270" anchor="t"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建设实施：</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视具体情况而定</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grpSp>
          <p:nvGrpSpPr>
            <p:cNvPr id="128" name="组合 127"/>
            <p:cNvGrpSpPr/>
            <p:nvPr/>
          </p:nvGrpSpPr>
          <p:grpSpPr>
            <a:xfrm>
              <a:off x="6308712" y="927499"/>
              <a:ext cx="1431640" cy="576063"/>
              <a:chOff x="5041587" y="0"/>
              <a:chExt cx="1132074" cy="576063"/>
            </a:xfrm>
          </p:grpSpPr>
          <p:sp>
            <p:nvSpPr>
              <p:cNvPr id="131" name="矩形 130"/>
              <p:cNvSpPr/>
              <p:nvPr/>
            </p:nvSpPr>
            <p:spPr>
              <a:xfrm>
                <a:off x="5041587" y="0"/>
                <a:ext cx="1132074" cy="576063"/>
              </a:xfrm>
              <a:prstGeom prst="rect">
                <a:avLst/>
              </a:prstGeom>
              <a:noFill/>
              <a:ln>
                <a:noFill/>
              </a:ln>
              <a:effectLst/>
            </p:spPr>
          </p:sp>
          <p:sp>
            <p:nvSpPr>
              <p:cNvPr id="132" name="矩形 131"/>
              <p:cNvSpPr/>
              <p:nvPr/>
            </p:nvSpPr>
            <p:spPr>
              <a:xfrm>
                <a:off x="5041587" y="0"/>
                <a:ext cx="1132074" cy="576063"/>
              </a:xfrm>
              <a:prstGeom prst="rect">
                <a:avLst/>
              </a:prstGeom>
              <a:noFill/>
              <a:ln>
                <a:noFill/>
              </a:ln>
              <a:effectLst/>
            </p:spPr>
            <p:txBody>
              <a:bodyPr spcFirstLastPara="0" vert="horz" wrap="square" lIns="71120" tIns="71120" rIns="71120" bIns="71120" numCol="1" spcCol="1270" anchor="b"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持续运营或跟进：</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持续</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9" name="椭圆 128"/>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sp>
          <p:nvSpPr>
            <p:cNvPr id="130" name="椭圆 129"/>
            <p:cNvSpPr/>
            <p:nvPr/>
          </p:nvSpPr>
          <p:spPr>
            <a:xfrm>
              <a:off x="7011265" y="1575570"/>
              <a:ext cx="144015" cy="144015"/>
            </a:xfrm>
            <a:prstGeom prst="ellipse">
              <a:avLst/>
            </a:prstGeom>
            <a:solidFill>
              <a:srgbClr val="4F81BD">
                <a:shade val="50000"/>
                <a:hueOff val="144575"/>
                <a:satOff val="-3024"/>
                <a:lumOff val="16825"/>
                <a:alphaOff val="0"/>
              </a:srgbClr>
            </a:solidFill>
            <a:ln w="25400" cap="flat" cmpd="sng" algn="ctr">
              <a:solidFill>
                <a:sysClr val="window" lastClr="FFFFFF">
                  <a:hueOff val="0"/>
                  <a:satOff val="0"/>
                  <a:lumOff val="0"/>
                  <a:alphaOff val="0"/>
                </a:sysClr>
              </a:solidFill>
              <a:prstDash val="solid"/>
            </a:ln>
            <a:effectLst/>
          </p:spPr>
        </p:sp>
      </p:grpSp>
      <p:grpSp>
        <p:nvGrpSpPr>
          <p:cNvPr id="41" name="组合 40"/>
          <p:cNvGrpSpPr/>
          <p:nvPr/>
        </p:nvGrpSpPr>
        <p:grpSpPr>
          <a:xfrm>
            <a:off x="228925" y="698507"/>
            <a:ext cx="2623353" cy="492443"/>
            <a:chOff x="1355792" y="2009438"/>
            <a:chExt cx="1934270" cy="492443"/>
          </a:xfrm>
        </p:grpSpPr>
        <p:sp>
          <p:nvSpPr>
            <p:cNvPr id="42" name="矩形 41"/>
            <p:cNvSpPr/>
            <p:nvPr/>
          </p:nvSpPr>
          <p:spPr>
            <a:xfrm>
              <a:off x="1355792" y="2009438"/>
              <a:ext cx="1934270" cy="4924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TextBox 42"/>
            <p:cNvSpPr txBox="1"/>
            <p:nvPr/>
          </p:nvSpPr>
          <p:spPr>
            <a:xfrm>
              <a:off x="1356681" y="2009438"/>
              <a:ext cx="1933381"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（一）实施推进流程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03749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551277" cy="4970110"/>
            <a:chOff x="897773" y="1614026"/>
            <a:chExt cx="10551277"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FF0000"/>
                    </a:solidFill>
                    <a:latin typeface="微软雅黑" pitchFamily="34" charset="-122"/>
                    <a:ea typeface="微软雅黑" pitchFamily="34" charset="-122"/>
                  </a:rPr>
                  <a:t>立项申报制订</a:t>
                </a:r>
                <a:r>
                  <a:rPr lang="zh-CN" altLang="en-US" sz="1200" dirty="0">
                    <a:solidFill>
                      <a:srgbClr val="FF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FF0000"/>
                    </a:solidFill>
                    <a:latin typeface="微软雅黑" panose="020B0503020204020204" pitchFamily="34" charset="-122"/>
                    <a:ea typeface="微软雅黑" panose="020B0503020204020204" pitchFamily="34" charset="-122"/>
                  </a:rPr>
                  <a:t>制订</a:t>
                </a:r>
                <a:r>
                  <a:rPr lang="zh-CN" altLang="en-US" sz="1200" dirty="0">
                    <a:solidFill>
                      <a:srgbClr val="FF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anose="020B0503020204020204" pitchFamily="34" charset="-122"/>
                    <a:ea typeface="微软雅黑" panose="020B0503020204020204" pitchFamily="34" charset="-122"/>
                  </a:rPr>
                  <a:t>项目</a:t>
                </a:r>
                <a:r>
                  <a:rPr lang="zh-CN" altLang="en-US" sz="1200" dirty="0">
                    <a:solidFill>
                      <a:srgbClr val="FF0000"/>
                    </a:solidFill>
                    <a:latin typeface="微软雅黑" panose="020B0503020204020204" pitchFamily="34" charset="-122"/>
                    <a:ea typeface="微软雅黑" panose="020B0503020204020204" pitchFamily="34" charset="-122"/>
                  </a:rPr>
                  <a:t>建设流程</a:t>
                </a:r>
                <a:r>
                  <a:rPr lang="zh-CN" altLang="en-US" sz="1200" dirty="0" smtClean="0">
                    <a:solidFill>
                      <a:srgbClr val="FF0000"/>
                    </a:solidFill>
                    <a:latin typeface="微软雅黑" panose="020B0503020204020204" pitchFamily="34" charset="-122"/>
                    <a:ea typeface="微软雅黑" panose="020B0503020204020204" pitchFamily="34" charset="-122"/>
                  </a:rPr>
                  <a:t>培训</a:t>
                </a:r>
                <a:endParaRPr lang="en-GB" sz="12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424236" y="3757788"/>
              <a:ext cx="3024814" cy="1729030"/>
              <a:chOff x="8424236" y="3757788"/>
              <a:chExt cx="3024814" cy="1729030"/>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424236" y="4172612"/>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200" dirty="0">
                    <a:latin typeface="微软雅黑" pitchFamily="34" charset="-122"/>
                    <a:ea typeface="微软雅黑" pitchFamily="34" charset="-122"/>
                  </a:rPr>
                  <a:t> </a:t>
                </a:r>
                <a:r>
                  <a:rPr lang="en-GB" altLang="zh-CN" sz="1200" dirty="0" smtClean="0">
                    <a:latin typeface="微软雅黑" pitchFamily="34" charset="-122"/>
                    <a:ea typeface="微软雅黑" pitchFamily="34" charset="-122"/>
                  </a:rPr>
                  <a:t>    </a:t>
                </a:r>
                <a:r>
                  <a:rPr lang="zh-CN" altLang="en-US" sz="1200" dirty="0" smtClean="0">
                    <a:solidFill>
                      <a:srgbClr val="FF0000"/>
                    </a:solidFill>
                    <a:latin typeface="微软雅黑" pitchFamily="34" charset="-122"/>
                    <a:ea typeface="微软雅黑" pitchFamily="34" charset="-122"/>
                  </a:rPr>
                  <a:t>项目建设（</a:t>
                </a:r>
                <a:r>
                  <a:rPr lang="zh-CN" altLang="en-US" sz="1200" dirty="0">
                    <a:solidFill>
                      <a:srgbClr val="FF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项目</a:t>
            </a:r>
            <a:r>
              <a:rPr lang="zh-CN" altLang="en-US" sz="1200" dirty="0">
                <a:solidFill>
                  <a:srgbClr val="FF0000"/>
                </a:solidFill>
                <a:latin typeface="微软雅黑" pitchFamily="34" charset="-122"/>
                <a:ea typeface="微软雅黑" pitchFamily="34" charset="-122"/>
              </a:rPr>
              <a:t>建设的整体实施规划</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8" y="5756007"/>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3"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cxnSp>
        <p:nvCxnSpPr>
          <p:cNvPr id="116" name="直接连接符 115"/>
          <p:cNvCxnSpPr/>
          <p:nvPr/>
        </p:nvCxnSpPr>
        <p:spPr>
          <a:xfrm>
            <a:off x="1768416" y="404813"/>
            <a:ext cx="984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MH_Other_5"/>
          <p:cNvSpPr>
            <a:spLocks noChangeArrowheads="1"/>
          </p:cNvSpPr>
          <p:nvPr>
            <p:custDataLst>
              <p:tags r:id="rId1"/>
            </p:custDataLst>
          </p:nvPr>
        </p:nvSpPr>
        <p:spPr bwMode="auto">
          <a:xfrm>
            <a:off x="176458" y="716324"/>
            <a:ext cx="2654185" cy="53674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（二）项目具体内容</a:t>
            </a:r>
            <a:endParaRPr lang="zh-CN" altLang="en-US" sz="2000" b="1" dirty="0">
              <a:solidFill>
                <a:srgbClr val="FFFFFF"/>
              </a:solidFill>
              <a:ea typeface="微软雅黑" pitchFamily="34" charset="-122"/>
            </a:endParaRPr>
          </a:p>
        </p:txBody>
      </p:sp>
      <p:sp>
        <p:nvSpPr>
          <p:cNvPr id="1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a:solidFill>
                  <a:prstClr val="white"/>
                </a:solidFill>
              </a:rPr>
              <a:t>3</a:t>
            </a:r>
            <a:r>
              <a:rPr lang="en-US" altLang="zh-CN" sz="1600" b="1" dirty="0" smtClean="0">
                <a:solidFill>
                  <a:prstClr val="white"/>
                </a:solidFill>
              </a:rPr>
              <a:t>4</a:t>
            </a:r>
            <a:endParaRPr lang="zh-CN" altLang="en-US" sz="1600" b="1" dirty="0">
              <a:solidFill>
                <a:prstClr val="white"/>
              </a:solidFill>
            </a:endParaRPr>
          </a:p>
        </p:txBody>
      </p:sp>
    </p:spTree>
    <p:extLst>
      <p:ext uri="{BB962C8B-B14F-4D97-AF65-F5344CB8AC3E}">
        <p14:creationId xmlns:p14="http://schemas.microsoft.com/office/powerpoint/2010/main" val="3046372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58942" y="747643"/>
            <a:ext cx="2848706" cy="50639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a:t>
            </a:r>
            <a:r>
              <a:rPr lang="en-US" altLang="zh-CN" sz="2000" b="1" dirty="0" smtClean="0">
                <a:solidFill>
                  <a:srgbClr val="FFFFFF"/>
                </a:solidFill>
                <a:ea typeface="微软雅黑" pitchFamily="34" charset="-122"/>
              </a:rPr>
              <a:t> </a:t>
            </a:r>
            <a:r>
              <a:rPr lang="zh-CN" altLang="en-US" sz="2000" b="1" dirty="0" smtClean="0">
                <a:solidFill>
                  <a:srgbClr val="FFFFFF"/>
                </a:solidFill>
                <a:ea typeface="微软雅黑" pitchFamily="34" charset="-122"/>
              </a:rPr>
              <a:t>制度与</a:t>
            </a:r>
            <a:r>
              <a:rPr lang="zh-CN" altLang="en-US" sz="2000" b="1" dirty="0">
                <a:solidFill>
                  <a:srgbClr val="FFFFFF"/>
                </a:solidFill>
                <a:ea typeface="微软雅黑" pitchFamily="34" charset="-122"/>
              </a:rPr>
              <a:t>评价体系</a:t>
            </a:r>
          </a:p>
        </p:txBody>
      </p:sp>
      <p:grpSp>
        <p:nvGrpSpPr>
          <p:cNvPr id="41" name="组合 40"/>
          <p:cNvGrpSpPr/>
          <p:nvPr/>
        </p:nvGrpSpPr>
        <p:grpSpPr>
          <a:xfrm>
            <a:off x="1914654" y="1476480"/>
            <a:ext cx="8334246" cy="4314720"/>
            <a:chOff x="827584" y="984503"/>
            <a:chExt cx="8040653"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520755"/>
              <a:ext cx="8040653" cy="3472038"/>
              <a:chOff x="300038" y="1472900"/>
              <a:chExt cx="8040653" cy="3472038"/>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864061" y="1472900"/>
                <a:ext cx="2016224" cy="800219"/>
              </a:xfrm>
              <a:prstGeom prst="rect">
                <a:avLst/>
              </a:prstGeom>
              <a:noFill/>
            </p:spPr>
            <p:txBody>
              <a:bodyPr wrap="square" rtlCol="0">
                <a:spAutoFit/>
              </a:bodyPr>
              <a:lstStyle/>
              <a:p>
                <a:r>
                  <a:rPr lang="zh-CN" altLang="en-US" sz="1600" b="1" dirty="0">
                    <a:latin typeface="微软雅黑" pitchFamily="34" charset="-122"/>
                    <a:ea typeface="微软雅黑" pitchFamily="34" charset="-122"/>
                  </a:rPr>
                  <a:t>内部质量监控与</a:t>
                </a:r>
                <a:r>
                  <a:rPr lang="zh-CN" altLang="en-US" sz="1600" b="1" dirty="0" smtClean="0">
                    <a:latin typeface="微软雅黑" pitchFamily="34" charset="-122"/>
                    <a:ea typeface="微软雅黑" pitchFamily="34" charset="-122"/>
                  </a:rPr>
                  <a:t>抽查</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外部</a:t>
                </a:r>
                <a:r>
                  <a:rPr lang="zh-CN" altLang="en-US" sz="1600" b="1" dirty="0">
                    <a:latin typeface="微软雅黑" pitchFamily="34" charset="-122"/>
                    <a:ea typeface="微软雅黑" pitchFamily="34" charset="-122"/>
                  </a:rPr>
                  <a:t>质量监控与抽查</a:t>
                </a:r>
              </a:p>
              <a:p>
                <a:endParaRPr lang="zh-CN" altLang="en-US" sz="1600"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544555" cy="1000714"/>
              </a:xfrm>
              <a:prstGeom prst="rect">
                <a:avLst/>
              </a:prstGeom>
            </p:spPr>
            <p:txBody>
              <a:bodyPr wrap="square">
                <a:spAutoFit/>
              </a:bodyPr>
              <a:lstStyle/>
              <a:p>
                <a:r>
                  <a:rPr lang="zh-CN" altLang="en-US" sz="1600" b="1" dirty="0">
                    <a:latin typeface="微软雅黑" pitchFamily="34" charset="-122"/>
                    <a:ea typeface="微软雅黑" pitchFamily="34" charset="-122"/>
                  </a:rPr>
                  <a:t>每周电话会议</a:t>
                </a:r>
              </a:p>
              <a:p>
                <a:r>
                  <a:rPr lang="zh-CN" altLang="en-US" sz="1600" b="1" dirty="0" smtClean="0">
                    <a:latin typeface="微软雅黑" pitchFamily="34" charset="-122"/>
                    <a:ea typeface="微软雅黑" pitchFamily="34" charset="-122"/>
                  </a:rPr>
                  <a:t>特别</a:t>
                </a:r>
                <a:r>
                  <a:rPr lang="zh-CN" altLang="en-US" sz="1600" b="1" dirty="0">
                    <a:latin typeface="微软雅黑" pitchFamily="34" charset="-122"/>
                    <a:ea typeface="微软雅黑" pitchFamily="34" charset="-122"/>
                  </a:rPr>
                  <a:t>事项</a:t>
                </a:r>
                <a:r>
                  <a:rPr lang="zh-CN" altLang="en-US" sz="1600" b="1" dirty="0" smtClean="0">
                    <a:latin typeface="微软雅黑" pitchFamily="34" charset="-122"/>
                    <a:ea typeface="微软雅黑" pitchFamily="34" charset="-122"/>
                  </a:rPr>
                  <a:t>报告</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周报</a:t>
                </a:r>
                <a:r>
                  <a:rPr lang="zh-CN" altLang="en-US" sz="1600" b="1" dirty="0">
                    <a:latin typeface="微软雅黑" pitchFamily="34" charset="-122"/>
                    <a:ea typeface="微软雅黑" pitchFamily="34" charset="-122"/>
                  </a:rPr>
                  <a:t>、月报、阶段总结报告</a:t>
                </a:r>
                <a:endParaRPr lang="en-US" altLang="zh-CN" sz="1600" b="1" dirty="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761811" cy="771980"/>
              </a:xfrm>
              <a:prstGeom prst="rect">
                <a:avLst/>
              </a:prstGeom>
            </p:spPr>
            <p:txBody>
              <a:bodyPr wrap="none">
                <a:spAutoFit/>
              </a:bodyPr>
              <a:lstStyle/>
              <a:p>
                <a:r>
                  <a:rPr lang="zh-CN" altLang="en-US" sz="1600" b="1" dirty="0">
                    <a:latin typeface="微软雅黑" pitchFamily="34" charset="-122"/>
                    <a:ea typeface="微软雅黑" pitchFamily="34" charset="-122"/>
                  </a:rPr>
                  <a:t>关键时间</a:t>
                </a:r>
                <a:r>
                  <a:rPr lang="zh-CN" altLang="en-US" sz="1600" b="1" dirty="0" smtClean="0">
                    <a:latin typeface="微软雅黑" pitchFamily="34" charset="-122"/>
                    <a:ea typeface="微软雅黑" pitchFamily="34" charset="-122"/>
                  </a:rPr>
                  <a:t>节点</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项目</a:t>
                </a:r>
                <a:r>
                  <a:rPr lang="zh-CN" altLang="en-US" sz="1600" b="1" dirty="0">
                    <a:latin typeface="微软雅黑" pitchFamily="34" charset="-122"/>
                    <a:ea typeface="微软雅黑" pitchFamily="34" charset="-122"/>
                  </a:rPr>
                  <a:t>实施进度计划</a:t>
                </a:r>
              </a:p>
              <a:p>
                <a:endParaRPr lang="zh-CN" altLang="en-US" sz="16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594877" y="2936339"/>
                <a:ext cx="1761811" cy="1229449"/>
              </a:xfrm>
              <a:prstGeom prst="rect">
                <a:avLst/>
              </a:prstGeom>
            </p:spPr>
            <p:txBody>
              <a:bodyPr wrap="none">
                <a:spAutoFit/>
              </a:bodyPr>
              <a:lstStyle/>
              <a:p>
                <a:pPr algn="ctr"/>
                <a:r>
                  <a:rPr lang="zh-CN" altLang="en-US" sz="1600" b="1" dirty="0">
                    <a:latin typeface="微软雅黑" pitchFamily="34" charset="-122"/>
                    <a:ea typeface="微软雅黑" pitchFamily="34" charset="-122"/>
                  </a:rPr>
                  <a:t>建设内容变更</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意外事项的处理</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阶段成果签收确认</a:t>
                </a:r>
              </a:p>
              <a:p>
                <a:pPr algn="ctr"/>
                <a:r>
                  <a:rPr lang="zh-CN" altLang="en-US" sz="1600" b="1" dirty="0">
                    <a:latin typeface="微软雅黑" pitchFamily="34" charset="-122"/>
                    <a:ea typeface="微软雅黑" pitchFamily="34" charset="-122"/>
                  </a:rPr>
                  <a:t>相关要求提前</a:t>
                </a:r>
                <a:r>
                  <a:rPr lang="zh-CN" altLang="en-US" sz="1600" b="1" dirty="0" smtClean="0">
                    <a:latin typeface="微软雅黑" pitchFamily="34" charset="-122"/>
                    <a:ea typeface="微软雅黑" pitchFamily="34" charset="-122"/>
                  </a:rPr>
                  <a:t>约定</a:t>
                </a:r>
                <a:endParaRPr lang="en-US" altLang="zh-CN" sz="1600" dirty="0" smtClean="0"/>
              </a:p>
              <a:p>
                <a:endParaRPr lang="zh-CN" altLang="en-US" sz="1600"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847363" y="4165788"/>
                <a:ext cx="1959767" cy="771980"/>
              </a:xfrm>
              <a:prstGeom prst="rect">
                <a:avLst/>
              </a:prstGeom>
            </p:spPr>
            <p:txBody>
              <a:bodyPr wrap="none">
                <a:spAutoFit/>
              </a:bodyPr>
              <a:lstStyle/>
              <a:p>
                <a:r>
                  <a:rPr lang="zh-CN" altLang="en-US" sz="1600" b="1" dirty="0">
                    <a:latin typeface="微软雅黑" pitchFamily="34" charset="-122"/>
                    <a:ea typeface="微软雅黑" pitchFamily="34" charset="-122"/>
                  </a:rPr>
                  <a:t>制定项目实施预算</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提交每日流水账阶段</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成本核算并及时报备</a:t>
                </a:r>
              </a:p>
            </p:txBody>
          </p:sp>
          <p:grpSp>
            <p:nvGrpSpPr>
              <p:cNvPr id="55" name="组合 54"/>
              <p:cNvGrpSpPr/>
              <p:nvPr/>
            </p:nvGrpSpPr>
            <p:grpSpPr>
              <a:xfrm>
                <a:off x="323784" y="1706324"/>
                <a:ext cx="2304000" cy="1000715"/>
                <a:chOff x="433259" y="1438288"/>
                <a:chExt cx="2304000" cy="1000715"/>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3394" y="1438288"/>
                  <a:ext cx="1761811" cy="1000715"/>
                </a:xfrm>
                <a:prstGeom prst="rect">
                  <a:avLst/>
                </a:prstGeom>
              </p:spPr>
              <p:txBody>
                <a:bodyPr wrap="none">
                  <a:spAutoFit/>
                </a:bodyPr>
                <a:lstStyle/>
                <a:p>
                  <a:r>
                    <a:rPr lang="zh-CN" altLang="en-US" sz="1600" b="1" dirty="0">
                      <a:latin typeface="微软雅黑" pitchFamily="34" charset="-122"/>
                      <a:ea typeface="微软雅黑" pitchFamily="34" charset="-122"/>
                    </a:rPr>
                    <a:t>项目实施前评估</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项目实施过程评价</a:t>
                  </a:r>
                </a:p>
                <a:p>
                  <a:r>
                    <a:rPr lang="zh-CN" altLang="en-US" sz="1600" b="1" dirty="0">
                      <a:latin typeface="微软雅黑" pitchFamily="34" charset="-122"/>
                      <a:ea typeface="微软雅黑" pitchFamily="34" charset="-122"/>
                    </a:rPr>
                    <a:t>项目实施后评价</a:t>
                  </a:r>
                </a:p>
                <a:p>
                  <a:endParaRPr lang="zh-CN" altLang="en-US" sz="1600" dirty="0"/>
                </a:p>
              </p:txBody>
            </p:sp>
          </p:grpSp>
        </p:grpSp>
      </p:grpSp>
      <p:sp>
        <p:nvSpPr>
          <p:cNvPr id="3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35</a:t>
            </a:r>
            <a:endParaRPr lang="zh-CN" altLang="en-US" sz="1600" b="1" dirty="0">
              <a:solidFill>
                <a:prstClr val="white"/>
              </a:solidFill>
            </a:endParaRPr>
          </a:p>
        </p:txBody>
      </p:sp>
    </p:spTree>
    <p:extLst>
      <p:ext uri="{BB962C8B-B14F-4D97-AF65-F5344CB8AC3E}">
        <p14:creationId xmlns:p14="http://schemas.microsoft.com/office/powerpoint/2010/main" val="2118425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74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5" y="734943"/>
            <a:ext cx="3120857"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a:t>
            </a:r>
            <a:r>
              <a:rPr lang="en-US" altLang="zh-CN" sz="2000" b="1" dirty="0" smtClean="0">
                <a:solidFill>
                  <a:srgbClr val="FFFFFF"/>
                </a:solidFill>
                <a:ea typeface="微软雅黑" pitchFamily="34" charset="-122"/>
              </a:rPr>
              <a:t> </a:t>
            </a:r>
            <a:r>
              <a:rPr lang="zh-CN" altLang="en-US" sz="2000" b="1" dirty="0" smtClean="0">
                <a:solidFill>
                  <a:srgbClr val="FFFFFF"/>
                </a:solidFill>
                <a:ea typeface="微软雅黑" pitchFamily="34" charset="-122"/>
              </a:rPr>
              <a:t>专业建设团队保障</a:t>
            </a:r>
            <a:endParaRPr lang="zh-CN" altLang="en-US" sz="2000" b="1" dirty="0">
              <a:solidFill>
                <a:srgbClr val="FFFFFF"/>
              </a:solidFill>
              <a:ea typeface="微软雅黑" pitchFamily="34" charset="-122"/>
            </a:endParaRPr>
          </a:p>
        </p:txBody>
      </p:sp>
      <p:sp>
        <p:nvSpPr>
          <p:cNvPr id="21" name="矩形 20"/>
          <p:cNvSpPr/>
          <p:nvPr/>
        </p:nvSpPr>
        <p:spPr>
          <a:xfrm>
            <a:off x="2336506" y="1552620"/>
            <a:ext cx="3538390" cy="400110"/>
          </a:xfrm>
          <a:prstGeom prst="rect">
            <a:avLst/>
          </a:prstGeom>
        </p:spPr>
        <p:txBody>
          <a:bodyPr wrap="square">
            <a:spAutoFit/>
          </a:bodyPr>
          <a:lstStyle/>
          <a:p>
            <a:r>
              <a:rPr lang="zh-CN" altLang="en-US" sz="2000" b="1" dirty="0" smtClean="0">
                <a:solidFill>
                  <a:srgbClr val="C00000"/>
                </a:solidFill>
                <a:latin typeface="微软雅黑" pitchFamily="34" charset="-122"/>
                <a:ea typeface="微软雅黑" pitchFamily="34" charset="-122"/>
              </a:rPr>
              <a:t>全国一流的职业教育专家</a:t>
            </a:r>
            <a:endParaRPr lang="zh-CN" altLang="en-US" sz="2000" b="1" dirty="0">
              <a:solidFill>
                <a:srgbClr val="C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9021406"/>
              </p:ext>
            </p:extLst>
          </p:nvPr>
        </p:nvGraphicFramePr>
        <p:xfrm>
          <a:off x="669876" y="2090820"/>
          <a:ext cx="7172373" cy="327152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400" dirty="0" smtClean="0">
                          <a:latin typeface="微软雅黑" pitchFamily="34" charset="-122"/>
                          <a:ea typeface="微软雅黑" pitchFamily="34" charset="-122"/>
                        </a:rPr>
                        <a:t>序号</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 姓 名</a:t>
                      </a:r>
                      <a:endParaRPr lang="zh-CN" altLang="en-US" sz="1400" dirty="0">
                        <a:latin typeface="微软雅黑" pitchFamily="34" charset="-122"/>
                        <a:ea typeface="微软雅黑" pitchFamily="34" charset="-122"/>
                      </a:endParaRPr>
                    </a:p>
                  </a:txBody>
                  <a:tcPr/>
                </a:tc>
                <a:tc>
                  <a:txBody>
                    <a:bodyPr/>
                    <a:lstStyle/>
                    <a:p>
                      <a:pPr algn="ctr"/>
                      <a:r>
                        <a:rPr lang="zh-CN" altLang="en-US" sz="1400" dirty="0" smtClean="0">
                          <a:latin typeface="微软雅黑" pitchFamily="34" charset="-122"/>
                          <a:ea typeface="微软雅黑" pitchFamily="34" charset="-122"/>
                        </a:rPr>
                        <a:t>职务职称</a:t>
                      </a:r>
                      <a:endParaRPr lang="zh-CN" altLang="en-US" sz="14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293100" y="2303086"/>
            <a:ext cx="3048000" cy="2964914"/>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52">
              <a:lnSpc>
                <a:spcPts val="2564"/>
              </a:lnSpc>
              <a:defRPr/>
            </a:pPr>
            <a:r>
              <a:rPr lang="en-US" altLang="zh-CN" sz="36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36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
        <p:nvSpPr>
          <p:cNvPr id="1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spTree>
    <p:extLst>
      <p:ext uri="{BB962C8B-B14F-4D97-AF65-F5344CB8AC3E}">
        <p14:creationId xmlns:p14="http://schemas.microsoft.com/office/powerpoint/2010/main" val="343892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37</a:t>
            </a:r>
            <a:endParaRPr lang="zh-CN" altLang="en-US" sz="1600" b="1" dirty="0">
              <a:solidFill>
                <a:prstClr val="white"/>
              </a:solidFill>
            </a:endParaRPr>
          </a:p>
        </p:txBody>
      </p:sp>
      <p:sp>
        <p:nvSpPr>
          <p:cNvPr id="38" name="TextBox 10"/>
          <p:cNvSpPr txBox="1">
            <a:spLocks noChangeArrowheads="1"/>
          </p:cNvSpPr>
          <p:nvPr/>
        </p:nvSpPr>
        <p:spPr bwMode="auto">
          <a:xfrm>
            <a:off x="655082" y="1497833"/>
            <a:ext cx="59006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r>
              <a:rPr lang="zh-CN" altLang="en-US" sz="1600" b="1" dirty="0" smtClean="0">
                <a:solidFill>
                  <a:srgbClr val="002060"/>
                </a:solidFill>
                <a:latin typeface="微软雅黑" pitchFamily="34" charset="-122"/>
                <a:ea typeface="微软雅黑" pitchFamily="34" charset="-122"/>
              </a:rPr>
              <a:t>电梯工程技术专业体系建设</a:t>
            </a:r>
            <a:endParaRPr lang="zh-CN" altLang="zh-CN" sz="1600" b="1" dirty="0">
              <a:solidFill>
                <a:srgbClr val="002060"/>
              </a:solidFill>
              <a:latin typeface="微软雅黑" pitchFamily="34" charset="-122"/>
              <a:ea typeface="微软雅黑" pitchFamily="34" charset="-122"/>
            </a:endParaRPr>
          </a:p>
        </p:txBody>
      </p:sp>
      <p:cxnSp>
        <p:nvCxnSpPr>
          <p:cNvPr id="18" name="直接连接符 17"/>
          <p:cNvCxnSpPr/>
          <p:nvPr/>
        </p:nvCxnSpPr>
        <p:spPr>
          <a:xfrm>
            <a:off x="1768416" y="404813"/>
            <a:ext cx="72213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H_Other_5"/>
          <p:cNvSpPr>
            <a:spLocks noChangeArrowheads="1"/>
          </p:cNvSpPr>
          <p:nvPr>
            <p:custDataLst>
              <p:tags r:id="rId1"/>
            </p:custDataLst>
          </p:nvPr>
        </p:nvSpPr>
        <p:spPr bwMode="auto">
          <a:xfrm>
            <a:off x="185754" y="752920"/>
            <a:ext cx="3321745" cy="4815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（一）广州市工贸技师学院</a:t>
            </a:r>
            <a:endParaRPr lang="zh-CN" altLang="en-US" sz="2000" b="1" dirty="0">
              <a:solidFill>
                <a:srgbClr val="FFFFFF"/>
              </a:solidFill>
              <a:ea typeface="微软雅黑" pitchFamily="34" charset="-122"/>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05" y="1774219"/>
            <a:ext cx="3635939" cy="2438297"/>
          </a:xfrm>
          <a:prstGeom prst="rect">
            <a:avLst/>
          </a:prstGeom>
        </p:spPr>
      </p:pic>
      <p:sp>
        <p:nvSpPr>
          <p:cNvPr id="37" name="TextBox 13"/>
          <p:cNvSpPr txBox="1"/>
          <p:nvPr/>
        </p:nvSpPr>
        <p:spPr>
          <a:xfrm>
            <a:off x="1036471" y="2817184"/>
            <a:ext cx="1558358" cy="320235"/>
          </a:xfrm>
          <a:prstGeom prst="rect">
            <a:avLst/>
          </a:prstGeom>
          <a:noFill/>
        </p:spPr>
        <p:txBody>
          <a:bodyPr wrap="square" lIns="73298" tIns="36649" rIns="73298" bIns="36649" rtlCol="0">
            <a:spAutoFit/>
          </a:bodyPr>
          <a:lstStyle>
            <a:defPPr>
              <a:defRPr lang="en-US"/>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itchFamily="34" charset="0"/>
                <a:ea typeface="微软雅黑" pitchFamily="34" charset="-122"/>
              </a:defRPr>
            </a:lvl1pPr>
          </a:lstStyle>
          <a:p>
            <a:pPr defTabSz="732983">
              <a:defRPr/>
            </a:pPr>
            <a:r>
              <a:rPr lang="zh-CN" altLang="en-US" sz="1000" dirty="0">
                <a:solidFill>
                  <a:schemeClr val="bg1"/>
                </a:solidFill>
                <a:effectLst/>
              </a:rPr>
              <a:t>人才培养模式与</a:t>
            </a:r>
            <a:r>
              <a:rPr lang="zh-CN" altLang="en-US" sz="1000" dirty="0" smtClean="0">
                <a:solidFill>
                  <a:schemeClr val="bg1"/>
                </a:solidFill>
                <a:effectLst/>
              </a:rPr>
              <a:t>课程</a:t>
            </a:r>
            <a:endParaRPr lang="en-US" altLang="zh-CN" sz="1000" dirty="0" smtClean="0">
              <a:solidFill>
                <a:schemeClr val="bg1"/>
              </a:solidFill>
              <a:effectLst/>
            </a:endParaRPr>
          </a:p>
          <a:p>
            <a:pPr defTabSz="732983">
              <a:defRPr/>
            </a:pPr>
            <a:r>
              <a:rPr lang="zh-CN" altLang="en-US" sz="1000" dirty="0" smtClean="0">
                <a:solidFill>
                  <a:schemeClr val="bg1"/>
                </a:solidFill>
                <a:effectLst/>
              </a:rPr>
              <a:t>体系</a:t>
            </a:r>
            <a:r>
              <a:rPr lang="zh-CN" altLang="en-US" sz="1000" dirty="0">
                <a:solidFill>
                  <a:schemeClr val="bg1"/>
                </a:solidFill>
                <a:effectLst/>
              </a:rPr>
              <a:t>改革</a:t>
            </a:r>
          </a:p>
        </p:txBody>
      </p:sp>
      <p:sp>
        <p:nvSpPr>
          <p:cNvPr id="43" name="TextBox 14"/>
          <p:cNvSpPr txBox="1"/>
          <p:nvPr/>
        </p:nvSpPr>
        <p:spPr>
          <a:xfrm flipH="1">
            <a:off x="2396569" y="1971305"/>
            <a:ext cx="2265966" cy="2151506"/>
          </a:xfrm>
          <a:prstGeom prst="rect">
            <a:avLst/>
          </a:prstGeom>
          <a:noFill/>
        </p:spPr>
        <p:txBody>
          <a:bodyPr wrap="square" lIns="73298" tIns="36649" rIns="73298" bIns="36649" rtlCol="0">
            <a:spAutoFit/>
          </a:bodyPr>
          <a:lstStyle/>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构建 “三位一体，德能并重，技能递进”人才培养模式</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两门优质核心课程建设</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教学资源库建设：教学课件（</a:t>
            </a:r>
            <a:r>
              <a:rPr lang="en-US" altLang="zh-CN" sz="1000" kern="0" dirty="0">
                <a:solidFill>
                  <a:schemeClr val="bg2">
                    <a:lumMod val="10000"/>
                  </a:schemeClr>
                </a:solidFill>
                <a:latin typeface="微软雅黑" pitchFamily="34" charset="-122"/>
                <a:ea typeface="微软雅黑" pitchFamily="34" charset="-122"/>
                <a:cs typeface="Arial" pitchFamily="34" charset="0"/>
              </a:rPr>
              <a:t>60</a:t>
            </a:r>
            <a:r>
              <a:rPr lang="zh-CN" altLang="en-US" sz="1000" kern="0" dirty="0">
                <a:solidFill>
                  <a:schemeClr val="bg2">
                    <a:lumMod val="10000"/>
                  </a:schemeClr>
                </a:solidFill>
                <a:latin typeface="微软雅黑" pitchFamily="34" charset="-122"/>
                <a:ea typeface="微软雅黑" pitchFamily="34" charset="-122"/>
                <a:cs typeface="Arial" pitchFamily="34" charset="0"/>
              </a:rPr>
              <a:t>个）、电子教案（</a:t>
            </a:r>
            <a:r>
              <a:rPr lang="en-US" altLang="zh-CN" sz="1000" kern="0" dirty="0">
                <a:solidFill>
                  <a:schemeClr val="bg2">
                    <a:lumMod val="10000"/>
                  </a:schemeClr>
                </a:solidFill>
                <a:latin typeface="微软雅黑" pitchFamily="34" charset="-122"/>
                <a:ea typeface="微软雅黑" pitchFamily="34" charset="-122"/>
                <a:cs typeface="Arial" pitchFamily="34" charset="0"/>
              </a:rPr>
              <a:t>5</a:t>
            </a:r>
            <a:r>
              <a:rPr lang="zh-CN" altLang="en-US" sz="1000" kern="0" dirty="0">
                <a:solidFill>
                  <a:schemeClr val="bg2">
                    <a:lumMod val="10000"/>
                  </a:schemeClr>
                </a:solidFill>
                <a:latin typeface="微软雅黑" pitchFamily="34" charset="-122"/>
                <a:ea typeface="微软雅黑" pitchFamily="34" charset="-122"/>
                <a:cs typeface="Arial" pitchFamily="34" charset="0"/>
              </a:rPr>
              <a:t>套）、习题库（</a:t>
            </a:r>
            <a:r>
              <a:rPr lang="en-US" altLang="zh-CN" sz="1000" kern="0" dirty="0">
                <a:solidFill>
                  <a:schemeClr val="bg2">
                    <a:lumMod val="10000"/>
                  </a:schemeClr>
                </a:solidFill>
                <a:latin typeface="微软雅黑" pitchFamily="34" charset="-122"/>
                <a:ea typeface="微软雅黑" pitchFamily="34" charset="-122"/>
                <a:cs typeface="Arial" pitchFamily="34" charset="0"/>
              </a:rPr>
              <a:t>6</a:t>
            </a:r>
            <a:r>
              <a:rPr lang="zh-CN" altLang="en-US" sz="1000" kern="0" dirty="0">
                <a:solidFill>
                  <a:schemeClr val="bg2">
                    <a:lumMod val="10000"/>
                  </a:schemeClr>
                </a:solidFill>
                <a:latin typeface="微软雅黑" pitchFamily="34" charset="-122"/>
                <a:ea typeface="微软雅黑" pitchFamily="34" charset="-122"/>
                <a:cs typeface="Arial" pitchFamily="34" charset="0"/>
              </a:rPr>
              <a:t>套）、课程标准（</a:t>
            </a:r>
            <a:r>
              <a:rPr lang="en-US" altLang="zh-CN" sz="1000" kern="0" dirty="0">
                <a:solidFill>
                  <a:schemeClr val="bg2">
                    <a:lumMod val="10000"/>
                  </a:schemeClr>
                </a:solidFill>
                <a:latin typeface="微软雅黑" pitchFamily="34" charset="-122"/>
                <a:ea typeface="微软雅黑" pitchFamily="34" charset="-122"/>
                <a:cs typeface="Arial" pitchFamily="34" charset="0"/>
              </a:rPr>
              <a:t>9</a:t>
            </a:r>
            <a:r>
              <a:rPr lang="zh-CN" altLang="en-US" sz="1000" kern="0" dirty="0">
                <a:solidFill>
                  <a:schemeClr val="bg2">
                    <a:lumMod val="10000"/>
                  </a:schemeClr>
                </a:solidFill>
                <a:latin typeface="微软雅黑" pitchFamily="34" charset="-122"/>
                <a:ea typeface="微软雅黑" pitchFamily="34" charset="-122"/>
                <a:cs typeface="Arial" pitchFamily="34" charset="0"/>
              </a:rPr>
              <a:t>个）、网络课程（</a:t>
            </a:r>
            <a:r>
              <a:rPr lang="en-US" altLang="zh-CN" sz="1000" kern="0" dirty="0">
                <a:solidFill>
                  <a:schemeClr val="bg2">
                    <a:lumMod val="10000"/>
                  </a:schemeClr>
                </a:solidFill>
                <a:latin typeface="微软雅黑" pitchFamily="34" charset="-122"/>
                <a:ea typeface="微软雅黑" pitchFamily="34" charset="-122"/>
                <a:cs typeface="Arial" pitchFamily="34" charset="0"/>
              </a:rPr>
              <a:t>60</a:t>
            </a:r>
            <a:r>
              <a:rPr lang="zh-CN" altLang="en-US" sz="1000" kern="0" dirty="0">
                <a:solidFill>
                  <a:schemeClr val="bg2">
                    <a:lumMod val="10000"/>
                  </a:schemeClr>
                </a:solidFill>
                <a:latin typeface="微软雅黑" pitchFamily="34" charset="-122"/>
                <a:ea typeface="微软雅黑" pitchFamily="34" charset="-122"/>
                <a:cs typeface="Arial" pitchFamily="34" charset="0"/>
              </a:rPr>
              <a:t>个）、微课（</a:t>
            </a:r>
            <a:r>
              <a:rPr lang="en-US" altLang="zh-CN" sz="1000" kern="0" dirty="0">
                <a:solidFill>
                  <a:schemeClr val="bg2">
                    <a:lumMod val="10000"/>
                  </a:schemeClr>
                </a:solidFill>
                <a:latin typeface="微软雅黑" pitchFamily="34" charset="-122"/>
                <a:ea typeface="微软雅黑" pitchFamily="34" charset="-122"/>
                <a:cs typeface="Arial" pitchFamily="34" charset="0"/>
              </a:rPr>
              <a:t>15</a:t>
            </a:r>
            <a:r>
              <a:rPr lang="zh-CN" altLang="en-US" sz="1000" kern="0" dirty="0">
                <a:solidFill>
                  <a:schemeClr val="bg2">
                    <a:lumMod val="10000"/>
                  </a:schemeClr>
                </a:solidFill>
                <a:latin typeface="微软雅黑" pitchFamily="34" charset="-122"/>
                <a:ea typeface="微软雅黑" pitchFamily="34" charset="-122"/>
                <a:cs typeface="Arial" pitchFamily="34" charset="0"/>
              </a:rPr>
              <a:t>个）、素材库（</a:t>
            </a:r>
            <a:r>
              <a:rPr lang="en-US" altLang="zh-CN" sz="1000" kern="0" dirty="0">
                <a:solidFill>
                  <a:schemeClr val="bg2">
                    <a:lumMod val="10000"/>
                  </a:schemeClr>
                </a:solidFill>
                <a:latin typeface="微软雅黑" pitchFamily="34" charset="-122"/>
                <a:ea typeface="微软雅黑" pitchFamily="34" charset="-122"/>
                <a:cs typeface="Arial" pitchFamily="34" charset="0"/>
              </a:rPr>
              <a:t>400</a:t>
            </a:r>
            <a:r>
              <a:rPr lang="zh-CN" altLang="en-US" sz="1000" kern="0" dirty="0">
                <a:solidFill>
                  <a:schemeClr val="bg2">
                    <a:lumMod val="10000"/>
                  </a:schemeClr>
                </a:solidFill>
                <a:latin typeface="微软雅黑" pitchFamily="34" charset="-122"/>
                <a:ea typeface="微软雅黑" pitchFamily="34" charset="-122"/>
                <a:cs typeface="Arial" pitchFamily="34" charset="0"/>
              </a:rPr>
              <a:t>张照片、</a:t>
            </a:r>
            <a:r>
              <a:rPr lang="en-US" altLang="zh-CN" sz="1000" kern="0" dirty="0">
                <a:solidFill>
                  <a:schemeClr val="bg2">
                    <a:lumMod val="10000"/>
                  </a:schemeClr>
                </a:solidFill>
                <a:latin typeface="微软雅黑" pitchFamily="34" charset="-122"/>
                <a:ea typeface="微软雅黑" pitchFamily="34" charset="-122"/>
                <a:cs typeface="Arial" pitchFamily="34" charset="0"/>
              </a:rPr>
              <a:t>43</a:t>
            </a:r>
            <a:r>
              <a:rPr lang="zh-CN" altLang="en-US" sz="1000" kern="0" dirty="0">
                <a:solidFill>
                  <a:schemeClr val="bg2">
                    <a:lumMod val="10000"/>
                  </a:schemeClr>
                </a:solidFill>
                <a:latin typeface="微软雅黑" pitchFamily="34" charset="-122"/>
                <a:ea typeface="微软雅黑" pitchFamily="34" charset="-122"/>
                <a:cs typeface="Arial" pitchFamily="34" charset="0"/>
              </a:rPr>
              <a:t>个动画）</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a:lnSpc>
                <a:spcPct val="150000"/>
              </a:lnSpc>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    …….</a:t>
            </a: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3690" y="2662073"/>
            <a:ext cx="3635939" cy="2438297"/>
          </a:xfrm>
          <a:prstGeom prst="rect">
            <a:avLst/>
          </a:prstGeom>
        </p:spPr>
      </p:pic>
      <p:sp>
        <p:nvSpPr>
          <p:cNvPr id="46" name="TextBox 17"/>
          <p:cNvSpPr txBox="1"/>
          <p:nvPr/>
        </p:nvSpPr>
        <p:spPr>
          <a:xfrm>
            <a:off x="4574188" y="3762402"/>
            <a:ext cx="1430091" cy="197124"/>
          </a:xfrm>
          <a:prstGeom prst="rect">
            <a:avLst/>
          </a:prstGeom>
          <a:noFill/>
        </p:spPr>
        <p:txBody>
          <a:bodyPr wrap="square" lIns="73298" tIns="36649" rIns="73298" bIns="36649" rtlCol="0">
            <a:spAutoFit/>
          </a:bodyPr>
          <a:lstStyle>
            <a:defPPr>
              <a:defRPr lang="en-US"/>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itchFamily="34" charset="0"/>
                <a:ea typeface="微软雅黑" pitchFamily="34" charset="-122"/>
              </a:defRPr>
            </a:lvl1pPr>
          </a:lstStyle>
          <a:p>
            <a:pPr defTabSz="732983">
              <a:defRPr/>
            </a:pPr>
            <a:r>
              <a:rPr lang="zh-CN" altLang="en-US" sz="1000" dirty="0">
                <a:solidFill>
                  <a:schemeClr val="bg1"/>
                </a:solidFill>
                <a:effectLst/>
              </a:rPr>
              <a:t>师资队伍建设</a:t>
            </a:r>
          </a:p>
        </p:txBody>
      </p:sp>
      <p:sp>
        <p:nvSpPr>
          <p:cNvPr id="47" name="TextBox 18"/>
          <p:cNvSpPr txBox="1"/>
          <p:nvPr/>
        </p:nvSpPr>
        <p:spPr>
          <a:xfrm flipH="1">
            <a:off x="6026173" y="3507729"/>
            <a:ext cx="1942136" cy="1228176"/>
          </a:xfrm>
          <a:prstGeom prst="rect">
            <a:avLst/>
          </a:prstGeom>
          <a:noFill/>
        </p:spPr>
        <p:txBody>
          <a:bodyPr wrap="square" lIns="73298" tIns="36649" rIns="73298" bIns="36649" rtlCol="0">
            <a:spAutoFit/>
          </a:bodyPr>
          <a:lstStyle/>
          <a:p>
            <a:pPr marL="137434" indent="-137434">
              <a:lnSpc>
                <a:spcPct val="150000"/>
              </a:lnSpc>
              <a:buFont typeface="Arial" pitchFamily="34" charset="0"/>
              <a:buChar char="•"/>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2</a:t>
            </a:r>
            <a:r>
              <a:rPr lang="zh-CN" altLang="en-US" sz="1000" kern="0" dirty="0">
                <a:solidFill>
                  <a:schemeClr val="bg2">
                    <a:lumMod val="10000"/>
                  </a:schemeClr>
                </a:solidFill>
                <a:latin typeface="微软雅黑" pitchFamily="34" charset="-122"/>
                <a:ea typeface="微软雅黑" pitchFamily="34" charset="-122"/>
                <a:cs typeface="Arial" pitchFamily="34" charset="0"/>
              </a:rPr>
              <a:t>名专业带头人</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6</a:t>
            </a:r>
            <a:r>
              <a:rPr lang="zh-CN" altLang="en-US" sz="1000" kern="0" dirty="0">
                <a:solidFill>
                  <a:schemeClr val="bg2">
                    <a:lumMod val="10000"/>
                  </a:schemeClr>
                </a:solidFill>
                <a:latin typeface="微软雅黑" pitchFamily="34" charset="-122"/>
                <a:ea typeface="微软雅黑" pitchFamily="34" charset="-122"/>
                <a:cs typeface="Arial" pitchFamily="34" charset="0"/>
              </a:rPr>
              <a:t>名骨干教师</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从行业企业中聘请了</a:t>
            </a:r>
            <a:r>
              <a:rPr lang="en-US" altLang="zh-CN" sz="1000" kern="0" dirty="0">
                <a:solidFill>
                  <a:schemeClr val="bg2">
                    <a:lumMod val="10000"/>
                  </a:schemeClr>
                </a:solidFill>
                <a:latin typeface="微软雅黑" pitchFamily="34" charset="-122"/>
                <a:ea typeface="微软雅黑" pitchFamily="34" charset="-122"/>
                <a:cs typeface="Arial" pitchFamily="34" charset="0"/>
              </a:rPr>
              <a:t>5</a:t>
            </a:r>
            <a:r>
              <a:rPr lang="zh-CN" altLang="en-US" sz="1000" kern="0" dirty="0">
                <a:solidFill>
                  <a:schemeClr val="bg2">
                    <a:lumMod val="10000"/>
                  </a:schemeClr>
                </a:solidFill>
                <a:latin typeface="微软雅黑" pitchFamily="34" charset="-122"/>
                <a:ea typeface="微软雅黑" pitchFamily="34" charset="-122"/>
                <a:cs typeface="Arial" pitchFamily="34" charset="0"/>
              </a:rPr>
              <a:t>名经验丰富的能工巧匠为兼职教师</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双师型教师比率达到</a:t>
            </a:r>
            <a:r>
              <a:rPr lang="en-US" altLang="zh-CN" sz="1000" kern="0" dirty="0">
                <a:solidFill>
                  <a:schemeClr val="bg2">
                    <a:lumMod val="10000"/>
                  </a:schemeClr>
                </a:solidFill>
                <a:latin typeface="微软雅黑" pitchFamily="34" charset="-122"/>
                <a:ea typeface="微软雅黑" pitchFamily="34" charset="-122"/>
                <a:cs typeface="Arial" pitchFamily="34" charset="0"/>
              </a:rPr>
              <a:t>91%</a:t>
            </a:r>
          </a:p>
        </p:txBody>
      </p:sp>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6942" y="3437386"/>
            <a:ext cx="3635939" cy="2438297"/>
          </a:xfrm>
          <a:prstGeom prst="rect">
            <a:avLst/>
          </a:prstGeom>
        </p:spPr>
      </p:pic>
      <p:sp>
        <p:nvSpPr>
          <p:cNvPr id="49" name="TextBox 20"/>
          <p:cNvSpPr txBox="1"/>
          <p:nvPr/>
        </p:nvSpPr>
        <p:spPr>
          <a:xfrm>
            <a:off x="7921104" y="4500358"/>
            <a:ext cx="1644130" cy="320235"/>
          </a:xfrm>
          <a:prstGeom prst="rect">
            <a:avLst/>
          </a:prstGeom>
          <a:noFill/>
        </p:spPr>
        <p:txBody>
          <a:bodyPr wrap="square" lIns="73298" tIns="36649" rIns="73298" bIns="36649" rtlCol="0">
            <a:spAutoFit/>
          </a:bodyPr>
          <a:lstStyle>
            <a:defPPr>
              <a:defRPr lang="en-US"/>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itchFamily="34" charset="0"/>
                <a:ea typeface="微软雅黑" pitchFamily="34" charset="-122"/>
              </a:defRPr>
            </a:lvl1pPr>
          </a:lstStyle>
          <a:p>
            <a:pPr defTabSz="732983">
              <a:defRPr/>
            </a:pPr>
            <a:r>
              <a:rPr lang="zh-CN" altLang="en-US" sz="1000" dirty="0">
                <a:solidFill>
                  <a:schemeClr val="bg1"/>
                </a:solidFill>
                <a:effectLst/>
              </a:rPr>
              <a:t>校企合作、工学</a:t>
            </a:r>
            <a:r>
              <a:rPr lang="zh-CN" altLang="en-US" sz="1000" dirty="0" smtClean="0">
                <a:solidFill>
                  <a:schemeClr val="bg1"/>
                </a:solidFill>
                <a:effectLst/>
              </a:rPr>
              <a:t>结</a:t>
            </a:r>
            <a:endParaRPr lang="en-US" altLang="zh-CN" sz="1000" dirty="0" smtClean="0">
              <a:solidFill>
                <a:schemeClr val="bg1"/>
              </a:solidFill>
              <a:effectLst/>
            </a:endParaRPr>
          </a:p>
          <a:p>
            <a:pPr defTabSz="732983">
              <a:defRPr/>
            </a:pPr>
            <a:r>
              <a:rPr lang="zh-CN" altLang="en-US" sz="1000" dirty="0" smtClean="0">
                <a:solidFill>
                  <a:schemeClr val="bg1"/>
                </a:solidFill>
                <a:effectLst/>
              </a:rPr>
              <a:t>合</a:t>
            </a:r>
            <a:r>
              <a:rPr lang="zh-CN" altLang="en-US" sz="1000" dirty="0">
                <a:solidFill>
                  <a:schemeClr val="bg1"/>
                </a:solidFill>
                <a:effectLst/>
              </a:rPr>
              <a:t>运行机制</a:t>
            </a:r>
          </a:p>
        </p:txBody>
      </p:sp>
      <p:sp>
        <p:nvSpPr>
          <p:cNvPr id="50" name="TextBox 21"/>
          <p:cNvSpPr txBox="1"/>
          <p:nvPr/>
        </p:nvSpPr>
        <p:spPr>
          <a:xfrm flipH="1">
            <a:off x="9299545" y="3836009"/>
            <a:ext cx="2347023" cy="2151506"/>
          </a:xfrm>
          <a:prstGeom prst="rect">
            <a:avLst/>
          </a:prstGeom>
          <a:noFill/>
        </p:spPr>
        <p:txBody>
          <a:bodyPr wrap="square" lIns="73298" tIns="36649" rIns="73298" bIns="36649" rtlCol="0">
            <a:spAutoFit/>
          </a:bodyPr>
          <a:lstStyle/>
          <a:p>
            <a:pPr>
              <a:lnSpc>
                <a:spcPct val="150000"/>
              </a:lnSpc>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国泰安协助建立和完善了</a:t>
            </a:r>
            <a:r>
              <a:rPr lang="en-US" altLang="zh-CN" sz="1000" kern="0" dirty="0">
                <a:solidFill>
                  <a:schemeClr val="bg2">
                    <a:lumMod val="10000"/>
                  </a:schemeClr>
                </a:solidFill>
                <a:latin typeface="微软雅黑" pitchFamily="34" charset="-122"/>
                <a:ea typeface="微软雅黑" pitchFamily="34" charset="-122"/>
                <a:cs typeface="Arial" pitchFamily="34" charset="0"/>
              </a:rPr>
              <a:t>《</a:t>
            </a:r>
            <a:r>
              <a:rPr lang="zh-CN" altLang="en-US" sz="1000" kern="0" dirty="0">
                <a:solidFill>
                  <a:schemeClr val="bg2">
                    <a:lumMod val="10000"/>
                  </a:schemeClr>
                </a:solidFill>
                <a:latin typeface="微软雅黑" pitchFamily="34" charset="-122"/>
                <a:ea typeface="微软雅黑" pitchFamily="34" charset="-122"/>
                <a:cs typeface="Arial" pitchFamily="34" charset="0"/>
              </a:rPr>
              <a:t>校企合作管理手册</a:t>
            </a:r>
            <a:r>
              <a:rPr lang="en-US" altLang="zh-CN" sz="1000" kern="0" dirty="0">
                <a:solidFill>
                  <a:schemeClr val="bg2">
                    <a:lumMod val="10000"/>
                  </a:schemeClr>
                </a:solidFill>
                <a:latin typeface="微软雅黑" pitchFamily="34" charset="-122"/>
                <a:ea typeface="微软雅黑" pitchFamily="34" charset="-122"/>
                <a:cs typeface="Arial" pitchFamily="34" charset="0"/>
              </a:rPr>
              <a:t>》</a:t>
            </a: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实训基地建设协议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学生顶岗实习协议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学生实习管理手册</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教师下企业实践协议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兼职教师聘用协议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兼职教师培养管理制度</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a:t>
            </a:r>
          </a:p>
        </p:txBody>
      </p:sp>
      <p:pic>
        <p:nvPicPr>
          <p:cNvPr id="51" name="图片 5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9008" y="1612232"/>
            <a:ext cx="2694170" cy="1526092"/>
          </a:xfrm>
          <a:prstGeom prst="rect">
            <a:avLst/>
          </a:prstGeom>
          <a:noFill/>
          <a:ln>
            <a:noFill/>
          </a:ln>
        </p:spPr>
      </p:pic>
      <p:sp>
        <p:nvSpPr>
          <p:cNvPr id="52" name="矩形 51"/>
          <p:cNvSpPr/>
          <p:nvPr/>
        </p:nvSpPr>
        <p:spPr>
          <a:xfrm>
            <a:off x="9666656" y="2010692"/>
            <a:ext cx="1612800"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组织专业教师进行调研</a:t>
            </a:r>
          </a:p>
        </p:txBody>
      </p:sp>
      <p:sp>
        <p:nvSpPr>
          <p:cNvPr id="53" name="矩形 52"/>
          <p:cNvSpPr/>
          <p:nvPr/>
        </p:nvSpPr>
        <p:spPr>
          <a:xfrm>
            <a:off x="1128295" y="3946886"/>
            <a:ext cx="949926"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 多媒体课件</a:t>
            </a:r>
          </a:p>
        </p:txBody>
      </p:sp>
      <p:sp>
        <p:nvSpPr>
          <p:cNvPr id="54" name="矩形 53"/>
          <p:cNvSpPr/>
          <p:nvPr/>
        </p:nvSpPr>
        <p:spPr>
          <a:xfrm>
            <a:off x="4024616" y="4704196"/>
            <a:ext cx="1330913"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优质核心课认证会</a:t>
            </a:r>
          </a:p>
        </p:txBody>
      </p:sp>
      <p:sp>
        <p:nvSpPr>
          <p:cNvPr id="55" name="矩形 54"/>
          <p:cNvSpPr/>
          <p:nvPr/>
        </p:nvSpPr>
        <p:spPr>
          <a:xfrm>
            <a:off x="6300040" y="3208667"/>
            <a:ext cx="1189970"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组织专家论证会</a:t>
            </a:r>
          </a:p>
        </p:txBody>
      </p:sp>
      <p:pic>
        <p:nvPicPr>
          <p:cNvPr id="56" name="图片 55"/>
          <p:cNvPicPr>
            <a:picLocks noChangeAspect="1"/>
          </p:cNvPicPr>
          <p:nvPr/>
        </p:nvPicPr>
        <p:blipFill>
          <a:blip r:embed="rId5"/>
          <a:stretch>
            <a:fillRect/>
          </a:stretch>
        </p:blipFill>
        <p:spPr>
          <a:xfrm>
            <a:off x="9101523" y="2325894"/>
            <a:ext cx="2523851" cy="1500236"/>
          </a:xfrm>
          <a:prstGeom prst="rect">
            <a:avLst/>
          </a:prstGeom>
        </p:spPr>
      </p:pic>
      <p:pic>
        <p:nvPicPr>
          <p:cNvPr id="57" name="图片 56"/>
          <p:cNvPicPr>
            <a:picLocks noChangeAspect="1"/>
          </p:cNvPicPr>
          <p:nvPr/>
        </p:nvPicPr>
        <p:blipFill>
          <a:blip r:embed="rId6"/>
          <a:stretch>
            <a:fillRect/>
          </a:stretch>
        </p:blipFill>
        <p:spPr>
          <a:xfrm>
            <a:off x="3401473" y="4932098"/>
            <a:ext cx="2577198" cy="1453369"/>
          </a:xfrm>
          <a:prstGeom prst="rect">
            <a:avLst/>
          </a:prstGeom>
        </p:spPr>
      </p:pic>
      <p:pic>
        <p:nvPicPr>
          <p:cNvPr id="58" name="图片 57"/>
          <p:cNvPicPr>
            <a:picLocks noChangeAspect="1"/>
          </p:cNvPicPr>
          <p:nvPr/>
        </p:nvPicPr>
        <p:blipFill>
          <a:blip r:embed="rId7"/>
          <a:stretch>
            <a:fillRect/>
          </a:stretch>
        </p:blipFill>
        <p:spPr>
          <a:xfrm>
            <a:off x="372717" y="4217921"/>
            <a:ext cx="2940076" cy="1769594"/>
          </a:xfrm>
          <a:prstGeom prst="rect">
            <a:avLst/>
          </a:prstGeom>
        </p:spPr>
      </p:pic>
      <p:sp>
        <p:nvSpPr>
          <p:cNvPr id="29" name="文本占位符 20"/>
          <p:cNvSpPr txBox="1">
            <a:spLocks/>
          </p:cNvSpPr>
          <p:nvPr/>
        </p:nvSpPr>
        <p:spPr>
          <a:xfrm>
            <a:off x="8998445" y="200484"/>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五、项目合作案例</a:t>
            </a:r>
            <a:endParaRPr lang="zh-CN" altLang="en-US" b="1" dirty="0">
              <a:solidFill>
                <a:prstClr val="black"/>
              </a:solidFill>
            </a:endParaRPr>
          </a:p>
        </p:txBody>
      </p:sp>
    </p:spTree>
    <p:extLst>
      <p:ext uri="{BB962C8B-B14F-4D97-AF65-F5344CB8AC3E}">
        <p14:creationId xmlns:p14="http://schemas.microsoft.com/office/powerpoint/2010/main" val="1085865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cxnSp>
        <p:nvCxnSpPr>
          <p:cNvPr id="32" name="直接连接符 31"/>
          <p:cNvCxnSpPr/>
          <p:nvPr/>
        </p:nvCxnSpPr>
        <p:spPr>
          <a:xfrm>
            <a:off x="1768416" y="404813"/>
            <a:ext cx="97187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1165602" y="1661691"/>
            <a:ext cx="9791665" cy="4461307"/>
            <a:chOff x="1800117" y="1999702"/>
            <a:chExt cx="10080840" cy="4775614"/>
          </a:xfrm>
        </p:grpSpPr>
        <p:sp>
          <p:nvSpPr>
            <p:cNvPr id="127" name="右箭头 126"/>
            <p:cNvSpPr/>
            <p:nvPr/>
          </p:nvSpPr>
          <p:spPr bwMode="auto">
            <a:xfrm rot="16200000">
              <a:off x="9881637" y="5760735"/>
              <a:ext cx="275898" cy="137949"/>
            </a:xfrm>
            <a:prstGeom prst="rightArrow">
              <a:avLst/>
            </a:prstGeom>
            <a:no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1800117" y="1999702"/>
              <a:ext cx="10080840" cy="405501"/>
              <a:chOff x="1980447" y="2189000"/>
              <a:chExt cx="8810564" cy="419983"/>
            </a:xfrm>
          </p:grpSpPr>
          <p:sp>
            <p:nvSpPr>
              <p:cNvPr id="167" name="TextBox 12"/>
              <p:cNvSpPr txBox="1">
                <a:spLocks noChangeArrowheads="1"/>
              </p:cNvSpPr>
              <p:nvPr/>
            </p:nvSpPr>
            <p:spPr bwMode="auto">
              <a:xfrm>
                <a:off x="1980447" y="2210686"/>
                <a:ext cx="3629884" cy="398297"/>
              </a:xfrm>
              <a:prstGeom prst="rect">
                <a:avLst/>
              </a:prstGeom>
              <a:solidFill>
                <a:srgbClr val="005696"/>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区域传统产业</a:t>
                </a:r>
                <a:r>
                  <a:rPr kumimoji="0" lang="en-US" altLang="zh-CN"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行业</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8" name="TextBox 13"/>
              <p:cNvSpPr txBox="1">
                <a:spLocks noChangeArrowheads="1"/>
              </p:cNvSpPr>
              <p:nvPr/>
            </p:nvSpPr>
            <p:spPr bwMode="auto">
              <a:xfrm>
                <a:off x="7011011" y="2206554"/>
                <a:ext cx="3780000" cy="398297"/>
              </a:xfrm>
              <a:prstGeom prst="rect">
                <a:avLst/>
              </a:prstGeom>
              <a:solidFill>
                <a:srgbClr val="2A7286"/>
              </a:solidFill>
              <a:ln>
                <a:noFill/>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区域新兴产业</a:t>
                </a:r>
                <a:r>
                  <a:rPr kumimoji="0" lang="en-US" altLang="zh-CN"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行业</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69" name="矩形 168"/>
              <p:cNvSpPr/>
              <p:nvPr/>
            </p:nvSpPr>
            <p:spPr>
              <a:xfrm>
                <a:off x="5610331" y="2189000"/>
                <a:ext cx="1400680" cy="398297"/>
              </a:xfrm>
              <a:prstGeom prst="rect">
                <a:avLst/>
              </a:prstGeom>
              <a:ln>
                <a:solidFill>
                  <a:sysClr val="windowText" lastClr="000000"/>
                </a:solidFill>
              </a:ln>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双轮驱动</a:t>
                </a:r>
              </a:p>
            </p:txBody>
          </p:sp>
        </p:grpSp>
        <p:sp>
          <p:nvSpPr>
            <p:cNvPr id="129" name="AutoShape 16"/>
            <p:cNvSpPr>
              <a:spLocks noChangeArrowheads="1"/>
            </p:cNvSpPr>
            <p:nvPr/>
          </p:nvSpPr>
          <p:spPr bwMode="gray">
            <a:xfrm>
              <a:off x="1800117" y="2655171"/>
              <a:ext cx="4153228" cy="432000"/>
            </a:xfrm>
            <a:prstGeom prst="roundRect">
              <a:avLst>
                <a:gd name="adj" fmla="val 16667"/>
              </a:avLst>
            </a:prstGeom>
            <a:solidFill>
              <a:srgbClr val="6599D9"/>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传统</a:t>
              </a:r>
              <a:r>
                <a:rPr kumimoji="0" lang="zh-CN" altLang="en-US" sz="16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、基础优势</a:t>
              </a:r>
              <a:r>
                <a:rPr kumimoji="0" lang="zh-CN" altLang="en-US" sz="16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、规模较大</a:t>
              </a:r>
              <a:r>
                <a:rPr kumimoji="0" lang="zh-CN" altLang="en-US" sz="16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，需转型</a:t>
              </a:r>
              <a:r>
                <a:rPr kumimoji="0" lang="zh-CN" altLang="en-US" sz="16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提质</a:t>
              </a:r>
              <a:endPar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0" name="矩形 129"/>
            <p:cNvSpPr/>
            <p:nvPr/>
          </p:nvSpPr>
          <p:spPr>
            <a:xfrm>
              <a:off x="7599015" y="5496948"/>
              <a:ext cx="4142896" cy="624044"/>
            </a:xfrm>
            <a:prstGeom prst="rect">
              <a:avLst/>
            </a:prstGeom>
            <a:solidFill>
              <a:srgbClr val="4F81BD">
                <a:lumMod val="75000"/>
              </a:srgb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优化经济结构的重要突破口</a:t>
              </a:r>
            </a:p>
            <a:p>
              <a:pPr marL="0" marR="0" lvl="0" indent="0" defTabSz="914400" eaLnBrk="1" fontAlgn="auto" latinLnBrk="0" hangingPunct="1">
                <a:lnSpc>
                  <a:spcPts val="22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转型</a:t>
              </a: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发展、科学发展的潜力和</a:t>
              </a:r>
              <a:r>
                <a:rPr kumimoji="0" lang="zh-CN" altLang="en-US"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希望所在</a:t>
              </a:r>
              <a:endParaRPr kumimoji="0" lang="en-US" altLang="zh-CN"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1" name="矩形 130"/>
            <p:cNvSpPr/>
            <p:nvPr/>
          </p:nvSpPr>
          <p:spPr>
            <a:xfrm>
              <a:off x="6120477" y="3672788"/>
              <a:ext cx="994210" cy="1249830"/>
            </a:xfrm>
            <a:prstGeom prst="rect">
              <a:avLst/>
            </a:prstGeom>
            <a:solidFill>
              <a:srgbClr val="C0504D">
                <a:lumMod val="75000"/>
              </a:srgbClr>
            </a:solidFill>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云物移大智“新技术推动</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32" name="组合 131"/>
            <p:cNvGrpSpPr/>
            <p:nvPr/>
          </p:nvGrpSpPr>
          <p:grpSpPr>
            <a:xfrm>
              <a:off x="7632603" y="3481266"/>
              <a:ext cx="2972570" cy="1744326"/>
              <a:chOff x="3990534" y="1928802"/>
              <a:chExt cx="3069796" cy="1824191"/>
            </a:xfrm>
          </p:grpSpPr>
          <p:sp>
            <p:nvSpPr>
              <p:cNvPr id="157" name="AutoShape 8"/>
              <p:cNvSpPr>
                <a:spLocks noChangeArrowheads="1"/>
              </p:cNvSpPr>
              <p:nvPr/>
            </p:nvSpPr>
            <p:spPr bwMode="gray">
              <a:xfrm>
                <a:off x="3990534" y="1928802"/>
                <a:ext cx="500066" cy="1798490"/>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8" name="AutoShape 8"/>
              <p:cNvSpPr>
                <a:spLocks noChangeArrowheads="1"/>
              </p:cNvSpPr>
              <p:nvPr/>
            </p:nvSpPr>
            <p:spPr bwMode="gray">
              <a:xfrm>
                <a:off x="4616102" y="1928802"/>
                <a:ext cx="500066" cy="1798490"/>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9" name="AutoShape 8"/>
              <p:cNvSpPr>
                <a:spLocks noChangeArrowheads="1"/>
              </p:cNvSpPr>
              <p:nvPr/>
            </p:nvSpPr>
            <p:spPr bwMode="gray">
              <a:xfrm>
                <a:off x="5264156" y="1928802"/>
                <a:ext cx="500066" cy="1798490"/>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0" name="AutoShape 8"/>
              <p:cNvSpPr>
                <a:spLocks noChangeArrowheads="1"/>
              </p:cNvSpPr>
              <p:nvPr/>
            </p:nvSpPr>
            <p:spPr bwMode="gray">
              <a:xfrm>
                <a:off x="5912210" y="1928802"/>
                <a:ext cx="500066" cy="1798490"/>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1" name="AutoShape 8"/>
              <p:cNvSpPr>
                <a:spLocks noChangeArrowheads="1"/>
              </p:cNvSpPr>
              <p:nvPr/>
            </p:nvSpPr>
            <p:spPr bwMode="gray">
              <a:xfrm>
                <a:off x="6560264" y="1928802"/>
                <a:ext cx="500066" cy="1821829"/>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2" name="文本框 12"/>
              <p:cNvSpPr txBox="1"/>
              <p:nvPr/>
            </p:nvSpPr>
            <p:spPr>
              <a:xfrm>
                <a:off x="6581082" y="2071678"/>
                <a:ext cx="463331" cy="1584176"/>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新材料</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3" name="文本框 10"/>
              <p:cNvSpPr txBox="1"/>
              <p:nvPr/>
            </p:nvSpPr>
            <p:spPr>
              <a:xfrm>
                <a:off x="5948945" y="2071678"/>
                <a:ext cx="463331" cy="1584176"/>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高端装备制造</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4" name="文本框 8"/>
              <p:cNvSpPr txBox="1"/>
              <p:nvPr/>
            </p:nvSpPr>
            <p:spPr>
              <a:xfrm>
                <a:off x="5300891" y="2071678"/>
                <a:ext cx="463331" cy="1404055"/>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新能源</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5" name="文本框 7"/>
              <p:cNvSpPr txBox="1"/>
              <p:nvPr/>
            </p:nvSpPr>
            <p:spPr>
              <a:xfrm>
                <a:off x="4652837" y="2072945"/>
                <a:ext cx="463331" cy="1528099"/>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生物</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6" name="文本框 9"/>
              <p:cNvSpPr txBox="1"/>
              <p:nvPr/>
            </p:nvSpPr>
            <p:spPr>
              <a:xfrm>
                <a:off x="4040752" y="2023219"/>
                <a:ext cx="463331" cy="1729774"/>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新一代信息技术</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33" name="AutoShape 16"/>
            <p:cNvSpPr>
              <a:spLocks noChangeArrowheads="1"/>
            </p:cNvSpPr>
            <p:nvPr/>
          </p:nvSpPr>
          <p:spPr bwMode="gray">
            <a:xfrm>
              <a:off x="7555970" y="2664740"/>
              <a:ext cx="4324987" cy="432000"/>
            </a:xfrm>
            <a:prstGeom prst="roundRect">
              <a:avLst>
                <a:gd name="adj" fmla="val 16667"/>
              </a:avLst>
            </a:prstGeom>
            <a:solidFill>
              <a:srgbClr val="4BACC6">
                <a:lumMod val="75000"/>
              </a:srgb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新兴、</a:t>
              </a:r>
              <a:r>
                <a:rPr kumimoji="0" lang="zh-CN" altLang="en-US" sz="16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科技成长</a:t>
              </a:r>
              <a:r>
                <a:rPr kumimoji="0" lang="zh-CN" altLang="en-US" sz="16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型、</a:t>
              </a:r>
              <a:r>
                <a:rPr kumimoji="0" lang="zh-CN" altLang="en-US" sz="1600" b="0"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规模尚</a:t>
              </a:r>
              <a:r>
                <a:rPr kumimoji="0" lang="zh-CN" altLang="en-US" sz="16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小，需培育壮大</a:t>
              </a:r>
              <a:endParaRPr kumimoji="0" lang="zh-CN" altLang="en-US" sz="16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4" name="AutoShape 4"/>
            <p:cNvSpPr>
              <a:spLocks noChangeArrowheads="1"/>
            </p:cNvSpPr>
            <p:nvPr/>
          </p:nvSpPr>
          <p:spPr bwMode="auto">
            <a:xfrm>
              <a:off x="9393238" y="2448686"/>
              <a:ext cx="1660210" cy="2276162"/>
            </a:xfrm>
            <a:prstGeom prst="roundRect">
              <a:avLst>
                <a:gd name="adj" fmla="val 16667"/>
              </a:avLst>
            </a:prstGeom>
            <a:noFill/>
            <a:ln w="38100">
              <a:no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5" name="AutoShape 8"/>
            <p:cNvSpPr>
              <a:spLocks noChangeArrowheads="1"/>
            </p:cNvSpPr>
            <p:nvPr/>
          </p:nvSpPr>
          <p:spPr bwMode="gray">
            <a:xfrm>
              <a:off x="10748474" y="3478663"/>
              <a:ext cx="484228" cy="1742067"/>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6" name="AutoShape 8"/>
            <p:cNvSpPr>
              <a:spLocks noChangeArrowheads="1"/>
            </p:cNvSpPr>
            <p:nvPr/>
          </p:nvSpPr>
          <p:spPr bwMode="gray">
            <a:xfrm>
              <a:off x="11337871" y="3478663"/>
              <a:ext cx="484228" cy="1742067"/>
            </a:xfrm>
            <a:prstGeom prst="roundRect">
              <a:avLst>
                <a:gd name="adj" fmla="val 16667"/>
              </a:avLst>
            </a:prstGeom>
            <a:solidFill>
              <a:srgbClr val="4BACC6">
                <a:lumMod val="60000"/>
                <a:lumOff val="4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7" name="文本框 12"/>
            <p:cNvSpPr txBox="1"/>
            <p:nvPr/>
          </p:nvSpPr>
          <p:spPr>
            <a:xfrm>
              <a:off x="10793062" y="3645848"/>
              <a:ext cx="448657" cy="1514819"/>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新</a:t>
              </a: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能源汽车</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8" name="文本框 12"/>
            <p:cNvSpPr txBox="1"/>
            <p:nvPr/>
          </p:nvSpPr>
          <p:spPr>
            <a:xfrm>
              <a:off x="11348175" y="3620312"/>
              <a:ext cx="448657" cy="1580704"/>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节能环保</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9" name="矩形 138"/>
            <p:cNvSpPr/>
            <p:nvPr/>
          </p:nvSpPr>
          <p:spPr>
            <a:xfrm>
              <a:off x="1996801" y="5496948"/>
              <a:ext cx="3715999" cy="624044"/>
            </a:xfrm>
            <a:prstGeom prst="rect">
              <a:avLst/>
            </a:prstGeom>
            <a:solidFill>
              <a:srgbClr val="4F81BD">
                <a:lumMod val="75000"/>
              </a:srgb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ts val="22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经济发展的重要</a:t>
              </a:r>
              <a:r>
                <a:rPr kumimoji="0" lang="zh-CN" altLang="en-US"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基础</a:t>
              </a:r>
              <a:endParaRPr kumimoji="0" lang="en-US" altLang="zh-CN"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ts val="22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转型升级的</a:t>
              </a: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可靠支撑和现实增长点</a:t>
              </a:r>
            </a:p>
          </p:txBody>
        </p:sp>
        <p:grpSp>
          <p:nvGrpSpPr>
            <p:cNvPr id="140" name="组合 139"/>
            <p:cNvGrpSpPr/>
            <p:nvPr/>
          </p:nvGrpSpPr>
          <p:grpSpPr>
            <a:xfrm>
              <a:off x="1945737" y="3528776"/>
              <a:ext cx="3598692" cy="1866502"/>
              <a:chOff x="1695054" y="3960812"/>
              <a:chExt cx="3727217" cy="1933163"/>
            </a:xfrm>
          </p:grpSpPr>
          <p:grpSp>
            <p:nvGrpSpPr>
              <p:cNvPr id="144" name="组合 143"/>
              <p:cNvGrpSpPr/>
              <p:nvPr/>
            </p:nvGrpSpPr>
            <p:grpSpPr>
              <a:xfrm>
                <a:off x="1695054" y="3960812"/>
                <a:ext cx="3071834" cy="1933163"/>
                <a:chOff x="428596" y="1928802"/>
                <a:chExt cx="3071834" cy="2143142"/>
              </a:xfrm>
            </p:grpSpPr>
            <p:sp>
              <p:nvSpPr>
                <p:cNvPr id="147" name="AutoShape 8"/>
                <p:cNvSpPr>
                  <a:spLocks noChangeArrowheads="1"/>
                </p:cNvSpPr>
                <p:nvPr/>
              </p:nvSpPr>
              <p:spPr bwMode="gray">
                <a:xfrm>
                  <a:off x="428596" y="1928802"/>
                  <a:ext cx="500066" cy="1957398"/>
                </a:xfrm>
                <a:prstGeom prst="roundRect">
                  <a:avLst>
                    <a:gd name="adj" fmla="val 16667"/>
                  </a:avLst>
                </a:prstGeom>
                <a:solidFill>
                  <a:srgbClr val="4F81BD">
                    <a:lumMod val="40000"/>
                    <a:lumOff val="6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8" name="文本框 9"/>
                <p:cNvSpPr txBox="1"/>
                <p:nvPr/>
              </p:nvSpPr>
              <p:spPr>
                <a:xfrm>
                  <a:off x="463988" y="2000241"/>
                  <a:ext cx="464680" cy="1857388"/>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建筑建材工业</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9" name="AutoShape 8"/>
                <p:cNvSpPr>
                  <a:spLocks noChangeArrowheads="1"/>
                </p:cNvSpPr>
                <p:nvPr/>
              </p:nvSpPr>
              <p:spPr bwMode="gray">
                <a:xfrm>
                  <a:off x="1071538" y="1928802"/>
                  <a:ext cx="500066" cy="1957398"/>
                </a:xfrm>
                <a:prstGeom prst="roundRect">
                  <a:avLst>
                    <a:gd name="adj" fmla="val 16667"/>
                  </a:avLst>
                </a:prstGeom>
                <a:solidFill>
                  <a:srgbClr val="4F81BD">
                    <a:lumMod val="40000"/>
                    <a:lumOff val="6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0" name="AutoShape 8"/>
                <p:cNvSpPr>
                  <a:spLocks noChangeArrowheads="1"/>
                </p:cNvSpPr>
                <p:nvPr/>
              </p:nvSpPr>
              <p:spPr bwMode="gray">
                <a:xfrm>
                  <a:off x="2357422" y="1928802"/>
                  <a:ext cx="500066" cy="1957398"/>
                </a:xfrm>
                <a:prstGeom prst="roundRect">
                  <a:avLst>
                    <a:gd name="adj" fmla="val 16667"/>
                  </a:avLst>
                </a:prstGeom>
                <a:solidFill>
                  <a:srgbClr val="4F81BD">
                    <a:lumMod val="40000"/>
                    <a:lumOff val="6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1" name="AutoShape 8"/>
                <p:cNvSpPr>
                  <a:spLocks noChangeArrowheads="1"/>
                </p:cNvSpPr>
                <p:nvPr/>
              </p:nvSpPr>
              <p:spPr bwMode="gray">
                <a:xfrm>
                  <a:off x="3000364" y="1928802"/>
                  <a:ext cx="500066" cy="1957398"/>
                </a:xfrm>
                <a:prstGeom prst="roundRect">
                  <a:avLst>
                    <a:gd name="adj" fmla="val 16667"/>
                  </a:avLst>
                </a:prstGeom>
                <a:solidFill>
                  <a:srgbClr val="4F81BD">
                    <a:lumMod val="40000"/>
                    <a:lumOff val="6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2" name="文本框 9"/>
                <p:cNvSpPr txBox="1"/>
                <p:nvPr/>
              </p:nvSpPr>
              <p:spPr>
                <a:xfrm>
                  <a:off x="3021226" y="2000241"/>
                  <a:ext cx="464680" cy="1857388"/>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电力产业</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3" name="文本框 9"/>
                <p:cNvSpPr txBox="1"/>
                <p:nvPr/>
              </p:nvSpPr>
              <p:spPr>
                <a:xfrm>
                  <a:off x="2373171" y="2000241"/>
                  <a:ext cx="464680" cy="1928827"/>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农林畜牧业</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4" name="文本框 9"/>
                <p:cNvSpPr txBox="1"/>
                <p:nvPr/>
              </p:nvSpPr>
              <p:spPr>
                <a:xfrm>
                  <a:off x="1106929" y="2000241"/>
                  <a:ext cx="464680" cy="2071703"/>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传统机械设备</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5" name="AutoShape 8"/>
                <p:cNvSpPr>
                  <a:spLocks noChangeArrowheads="1"/>
                </p:cNvSpPr>
                <p:nvPr/>
              </p:nvSpPr>
              <p:spPr bwMode="gray">
                <a:xfrm>
                  <a:off x="1714480" y="1928802"/>
                  <a:ext cx="500066" cy="1957398"/>
                </a:xfrm>
                <a:prstGeom prst="roundRect">
                  <a:avLst>
                    <a:gd name="adj" fmla="val 16667"/>
                  </a:avLst>
                </a:prstGeom>
                <a:solidFill>
                  <a:srgbClr val="4F81BD">
                    <a:lumMod val="40000"/>
                    <a:lumOff val="6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6" name="文本框 9"/>
                <p:cNvSpPr txBox="1"/>
                <p:nvPr/>
              </p:nvSpPr>
              <p:spPr>
                <a:xfrm>
                  <a:off x="1764273" y="2000241"/>
                  <a:ext cx="464680" cy="1928826"/>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传统食品加工</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45" name="AutoShape 8"/>
              <p:cNvSpPr>
                <a:spLocks noChangeArrowheads="1"/>
              </p:cNvSpPr>
              <p:nvPr/>
            </p:nvSpPr>
            <p:spPr bwMode="gray">
              <a:xfrm>
                <a:off x="4922205" y="3980145"/>
                <a:ext cx="500066" cy="1765617"/>
              </a:xfrm>
              <a:prstGeom prst="roundRect">
                <a:avLst>
                  <a:gd name="adj" fmla="val 16667"/>
                </a:avLst>
              </a:prstGeom>
              <a:solidFill>
                <a:srgbClr val="4F81BD">
                  <a:lumMod val="40000"/>
                  <a:lumOff val="60000"/>
                </a:srgbClr>
              </a:solidFill>
              <a:ln w="28575" algn="ctr">
                <a:noFill/>
                <a:round/>
              </a:ln>
              <a:effectLst>
                <a:outerShdw dist="71842" dir="2700000" algn="ctr" rotWithShape="0">
                  <a:srgbClr val="808080">
                    <a:alpha val="50000"/>
                  </a:srgbClr>
                </a:outerShdw>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6" name="文本框 9"/>
              <p:cNvSpPr txBox="1"/>
              <p:nvPr/>
            </p:nvSpPr>
            <p:spPr>
              <a:xfrm>
                <a:off x="4936493" y="4034763"/>
                <a:ext cx="464680" cy="1675406"/>
              </a:xfrm>
              <a:prstGeom prst="rect">
                <a:avLst/>
              </a:prstGeom>
              <a:noFill/>
              <a:ln>
                <a:noFill/>
              </a:ln>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轻工产业</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41" name="左箭头 140"/>
            <p:cNvSpPr/>
            <p:nvPr/>
          </p:nvSpPr>
          <p:spPr>
            <a:xfrm>
              <a:off x="5653889" y="3947118"/>
              <a:ext cx="424412" cy="259784"/>
            </a:xfrm>
            <a:prstGeom prst="leftArrow">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2" name="右箭头 141"/>
            <p:cNvSpPr/>
            <p:nvPr/>
          </p:nvSpPr>
          <p:spPr>
            <a:xfrm>
              <a:off x="7144509" y="3969798"/>
              <a:ext cx="416088" cy="237104"/>
            </a:xfrm>
            <a:prstGeom prst="rightArrow">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3" name="矩形 142"/>
            <p:cNvSpPr/>
            <p:nvPr/>
          </p:nvSpPr>
          <p:spPr>
            <a:xfrm>
              <a:off x="1939163" y="6392971"/>
              <a:ext cx="9941794" cy="382345"/>
            </a:xfrm>
            <a:prstGeom prst="rect">
              <a:avLst/>
            </a:prstGeom>
            <a:solidFill>
              <a:srgbClr val="29486D"/>
            </a:solidFill>
            <a:ln w="9525" cap="flat" cmpd="sng" algn="ctr">
              <a:noFill/>
              <a:prstDash val="soli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深入分析地区产业</a:t>
              </a: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行业</a:t>
              </a: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发展</a:t>
              </a:r>
              <a:r>
                <a:rPr kumimoji="0" lang="zh-CN" altLang="en-US" sz="16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现状、聚集分类、产业</a:t>
              </a:r>
              <a:r>
                <a:rPr kumimoji="0" lang="zh-CN" altLang="en-US" sz="16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链环节技术应用与服务领域等</a:t>
              </a:r>
            </a:p>
          </p:txBody>
        </p:sp>
      </p:grpSp>
      <p:sp>
        <p:nvSpPr>
          <p:cNvPr id="64" name="矩形 63"/>
          <p:cNvSpPr/>
          <p:nvPr/>
        </p:nvSpPr>
        <p:spPr>
          <a:xfrm>
            <a:off x="135094" y="693672"/>
            <a:ext cx="1616148"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产业新要求</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8322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38</a:t>
            </a:r>
            <a:endParaRPr lang="zh-CN" altLang="en-US" sz="1600" b="1" dirty="0">
              <a:solidFill>
                <a:prstClr val="white"/>
              </a:solidFill>
            </a:endParaRPr>
          </a:p>
        </p:txBody>
      </p:sp>
      <p:sp>
        <p:nvSpPr>
          <p:cNvPr id="38" name="TextBox 10"/>
          <p:cNvSpPr txBox="1">
            <a:spLocks noChangeArrowheads="1"/>
          </p:cNvSpPr>
          <p:nvPr/>
        </p:nvSpPr>
        <p:spPr bwMode="auto">
          <a:xfrm>
            <a:off x="1240292" y="1533690"/>
            <a:ext cx="59006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r>
              <a:rPr lang="zh-CN" altLang="en-US" sz="1600" b="1" dirty="0" smtClean="0">
                <a:solidFill>
                  <a:srgbClr val="002060"/>
                </a:solidFill>
                <a:latin typeface="微软雅黑" pitchFamily="34" charset="-122"/>
                <a:ea typeface="微软雅黑" pitchFamily="34" charset="-122"/>
              </a:rPr>
              <a:t>机器人技术专业</a:t>
            </a:r>
            <a:r>
              <a:rPr lang="zh-CN" altLang="en-US" sz="1600" b="1" dirty="0">
                <a:solidFill>
                  <a:srgbClr val="002060"/>
                </a:solidFill>
                <a:latin typeface="微软雅黑" pitchFamily="34" charset="-122"/>
                <a:ea typeface="微软雅黑" pitchFamily="34" charset="-122"/>
              </a:rPr>
              <a:t>课程机器人专业实训室</a:t>
            </a:r>
            <a:endParaRPr lang="zh-CN" altLang="zh-CN" sz="1600" b="1" dirty="0">
              <a:solidFill>
                <a:srgbClr val="002060"/>
              </a:solidFill>
              <a:latin typeface="微软雅黑" pitchFamily="34" charset="-122"/>
              <a:ea typeface="微软雅黑" pitchFamily="34" charset="-122"/>
            </a:endParaRPr>
          </a:p>
        </p:txBody>
      </p:sp>
      <p:sp>
        <p:nvSpPr>
          <p:cNvPr id="19" name="TextBox 18"/>
          <p:cNvSpPr txBox="1"/>
          <p:nvPr/>
        </p:nvSpPr>
        <p:spPr>
          <a:xfrm>
            <a:off x="898825" y="2043077"/>
            <a:ext cx="5649120" cy="1708160"/>
          </a:xfrm>
          <a:prstGeom prst="rect">
            <a:avLst/>
          </a:prstGeom>
          <a:noFill/>
        </p:spPr>
        <p:txBody>
          <a:bodyPr wrap="square" rtlCol="0">
            <a:spAutoFit/>
          </a:bodyPr>
          <a:lstStyle/>
          <a:p>
            <a:pPr indent="360000">
              <a:lnSpc>
                <a:spcPct val="150000"/>
              </a:lnSpc>
            </a:pPr>
            <a:r>
              <a:rPr lang="en-US" altLang="zh-CN" sz="1400" dirty="0" smtClean="0">
                <a:latin typeface="微软雅黑" pitchFamily="34" charset="-122"/>
                <a:ea typeface="微软雅黑" pitchFamily="34" charset="-122"/>
                <a:sym typeface="Arial" pitchFamily="34" charset="0"/>
              </a:rPr>
              <a:t>2016</a:t>
            </a:r>
            <a:r>
              <a:rPr lang="zh-CN" altLang="en-US" sz="1400" dirty="0" smtClean="0">
                <a:latin typeface="微软雅黑" pitchFamily="34" charset="-122"/>
                <a:ea typeface="微软雅黑" pitchFamily="34" charset="-122"/>
                <a:sym typeface="Arial" pitchFamily="34" charset="0"/>
              </a:rPr>
              <a:t>年</a:t>
            </a:r>
            <a:r>
              <a:rPr lang="en-US" altLang="zh-CN" sz="1400" dirty="0" smtClean="0">
                <a:latin typeface="微软雅黑" pitchFamily="34" charset="-122"/>
                <a:ea typeface="微软雅黑" pitchFamily="34" charset="-122"/>
                <a:sym typeface="Arial" pitchFamily="34" charset="0"/>
              </a:rPr>
              <a:t>1</a:t>
            </a:r>
            <a:r>
              <a:rPr lang="zh-CN" altLang="en-US" sz="1400" dirty="0" smtClean="0">
                <a:latin typeface="微软雅黑" pitchFamily="34" charset="-122"/>
                <a:ea typeface="微软雅黑" pitchFamily="34" charset="-122"/>
                <a:sym typeface="Arial" pitchFamily="34" charset="0"/>
              </a:rPr>
              <a:t>月</a:t>
            </a:r>
            <a:r>
              <a:rPr lang="en-US" altLang="zh-CN" sz="1400" dirty="0" smtClean="0">
                <a:latin typeface="微软雅黑" pitchFamily="34" charset="-122"/>
                <a:ea typeface="微软雅黑" pitchFamily="34" charset="-122"/>
                <a:sym typeface="Arial" pitchFamily="34" charset="0"/>
              </a:rPr>
              <a:t>13</a:t>
            </a:r>
            <a:r>
              <a:rPr lang="zh-CN" altLang="en-US" sz="1400" dirty="0" smtClean="0">
                <a:latin typeface="微软雅黑" pitchFamily="34" charset="-122"/>
                <a:ea typeface="微软雅黑" pitchFamily="34" charset="-122"/>
                <a:sym typeface="Arial" pitchFamily="34" charset="0"/>
              </a:rPr>
              <a:t>日，国泰安成功中标十堰市高级技工学校机器人虚拟仿真实训室与基础实训室项目，提供机器人仿真软件</a:t>
            </a:r>
            <a:r>
              <a:rPr lang="zh-CN" altLang="en-US" sz="1400" dirty="0">
                <a:latin typeface="微软雅黑" pitchFamily="34" charset="-122"/>
                <a:ea typeface="微软雅黑" pitchFamily="34" charset="-122"/>
                <a:sym typeface="Arial" pitchFamily="34" charset="0"/>
              </a:rPr>
              <a:t>、</a:t>
            </a:r>
            <a:r>
              <a:rPr lang="zh-CN" altLang="en-US" sz="1400" dirty="0" smtClean="0">
                <a:latin typeface="微软雅黑" pitchFamily="34" charset="-122"/>
                <a:ea typeface="微软雅黑" pitchFamily="34" charset="-122"/>
                <a:sym typeface="Arial" pitchFamily="34" charset="0"/>
              </a:rPr>
              <a:t>机电一体化设计与控制仿真系统、虚拟仿真实验教学平台</a:t>
            </a:r>
            <a:r>
              <a:rPr lang="zh-CN" altLang="en-US" sz="1400" dirty="0">
                <a:latin typeface="微软雅黑" pitchFamily="34" charset="-122"/>
                <a:ea typeface="微软雅黑" pitchFamily="34" charset="-122"/>
                <a:sym typeface="Arial" pitchFamily="34" charset="0"/>
              </a:rPr>
              <a:t>、</a:t>
            </a:r>
            <a:r>
              <a:rPr lang="zh-CN" altLang="en-US" sz="1400" dirty="0" smtClean="0">
                <a:latin typeface="微软雅黑" pitchFamily="34" charset="-122"/>
                <a:ea typeface="微软雅黑" pitchFamily="34" charset="-122"/>
                <a:sym typeface="Arial" pitchFamily="34" charset="0"/>
              </a:rPr>
              <a:t>最小机电系统、六</a:t>
            </a:r>
            <a:r>
              <a:rPr lang="zh-CN" altLang="en-US" sz="1400" dirty="0">
                <a:latin typeface="微软雅黑" pitchFamily="34" charset="-122"/>
                <a:ea typeface="微软雅黑" pitchFamily="34" charset="-122"/>
                <a:sym typeface="Arial" pitchFamily="34" charset="0"/>
              </a:rPr>
              <a:t>轴</a:t>
            </a:r>
            <a:r>
              <a:rPr lang="zh-CN" altLang="en-US" sz="1400" dirty="0" smtClean="0">
                <a:latin typeface="微软雅黑" pitchFamily="34" charset="-122"/>
                <a:ea typeface="微软雅黑" pitchFamily="34" charset="-122"/>
                <a:sym typeface="Arial" pitchFamily="34" charset="0"/>
              </a:rPr>
              <a:t>工业机器人、机器人</a:t>
            </a:r>
            <a:r>
              <a:rPr lang="zh-CN" altLang="en-US" sz="1400" dirty="0">
                <a:latin typeface="微软雅黑" pitchFamily="34" charset="-122"/>
                <a:ea typeface="微软雅黑" pitchFamily="34" charset="-122"/>
                <a:sym typeface="Arial" pitchFamily="34" charset="0"/>
              </a:rPr>
              <a:t>资源</a:t>
            </a:r>
            <a:r>
              <a:rPr lang="zh-CN" altLang="en-US" sz="1400" dirty="0" smtClean="0">
                <a:latin typeface="微软雅黑" pitchFamily="34" charset="-122"/>
                <a:ea typeface="微软雅黑" pitchFamily="34" charset="-122"/>
                <a:sym typeface="Arial" pitchFamily="34" charset="0"/>
              </a:rPr>
              <a:t>包、课程网站建设及文化墙建设等机器人实训产品和服务。</a:t>
            </a:r>
            <a:endParaRPr lang="en-US" altLang="zh-CN" sz="1400" dirty="0">
              <a:latin typeface="微软雅黑" pitchFamily="34" charset="-122"/>
              <a:ea typeface="微软雅黑" pitchFamily="34" charset="-122"/>
              <a:sym typeface="Arial" pitchFamily="34" charset="0"/>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181" y="2043077"/>
            <a:ext cx="2934280" cy="1598337"/>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959" y="3927362"/>
            <a:ext cx="3699641" cy="2178259"/>
          </a:xfrm>
          <a:prstGeom prst="rect">
            <a:avLst/>
          </a:prstGeom>
        </p:spPr>
      </p:pic>
      <p:pic>
        <p:nvPicPr>
          <p:cNvPr id="24" name="图片 23"/>
          <p:cNvPicPr/>
          <p:nvPr/>
        </p:nvPicPr>
        <p:blipFill>
          <a:blip r:embed="rId5" cstate="print">
            <a:extLst>
              <a:ext uri="{28A0092B-C50C-407E-A947-70E740481C1C}">
                <a14:useLocalDpi xmlns:a14="http://schemas.microsoft.com/office/drawing/2010/main" val="0"/>
              </a:ext>
            </a:extLst>
          </a:blip>
          <a:stretch>
            <a:fillRect/>
          </a:stretch>
        </p:blipFill>
        <p:spPr>
          <a:xfrm>
            <a:off x="6375512" y="3875641"/>
            <a:ext cx="4603531" cy="2368480"/>
          </a:xfrm>
          <a:prstGeom prst="rect">
            <a:avLst/>
          </a:prstGeom>
        </p:spPr>
      </p:pic>
      <p:cxnSp>
        <p:nvCxnSpPr>
          <p:cNvPr id="25" name="直接连接符 24"/>
          <p:cNvCxnSpPr/>
          <p:nvPr/>
        </p:nvCxnSpPr>
        <p:spPr>
          <a:xfrm>
            <a:off x="5665076" y="3751237"/>
            <a:ext cx="0" cy="2750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98825" y="3751237"/>
            <a:ext cx="104094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357241" y="2043077"/>
            <a:ext cx="0" cy="170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H_Other_5"/>
          <p:cNvSpPr>
            <a:spLocks noChangeArrowheads="1"/>
          </p:cNvSpPr>
          <p:nvPr>
            <p:custDataLst>
              <p:tags r:id="rId1"/>
            </p:custDataLst>
          </p:nvPr>
        </p:nvSpPr>
        <p:spPr bwMode="auto">
          <a:xfrm>
            <a:off x="228925" y="729170"/>
            <a:ext cx="337660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（二）十堰市高级技工学校</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22356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3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250" fill="hold"/>
                                        <p:tgtEl>
                                          <p:spTgt spid="23"/>
                                        </p:tgtEl>
                                        <p:attrNameLst>
                                          <p:attrName>ppt_w</p:attrName>
                                        </p:attrNameLst>
                                      </p:cBhvr>
                                      <p:tavLst>
                                        <p:tav tm="0">
                                          <p:val>
                                            <p:fltVal val="0"/>
                                          </p:val>
                                        </p:tav>
                                        <p:tav tm="100000">
                                          <p:val>
                                            <p:strVal val="#ppt_w"/>
                                          </p:val>
                                        </p:tav>
                                      </p:tavLst>
                                    </p:anim>
                                    <p:anim calcmode="lin" valueType="num">
                                      <p:cBhvr>
                                        <p:cTn id="14" dur="1250" fill="hold"/>
                                        <p:tgtEl>
                                          <p:spTgt spid="23"/>
                                        </p:tgtEl>
                                        <p:attrNameLst>
                                          <p:attrName>ppt_h</p:attrName>
                                        </p:attrNameLst>
                                      </p:cBhvr>
                                      <p:tavLst>
                                        <p:tav tm="0">
                                          <p:val>
                                            <p:fltVal val="0"/>
                                          </p:val>
                                        </p:tav>
                                        <p:tav tm="100000">
                                          <p:val>
                                            <p:strVal val="#ppt_h"/>
                                          </p:val>
                                        </p:tav>
                                      </p:tavLst>
                                    </p:anim>
                                    <p:anim calcmode="lin" valueType="num">
                                      <p:cBhvr>
                                        <p:cTn id="15" dur="1250" fill="hold"/>
                                        <p:tgtEl>
                                          <p:spTgt spid="23"/>
                                        </p:tgtEl>
                                        <p:attrNameLst>
                                          <p:attrName>style.rotation</p:attrName>
                                        </p:attrNameLst>
                                      </p:cBhvr>
                                      <p:tavLst>
                                        <p:tav tm="0">
                                          <p:val>
                                            <p:fltVal val="90"/>
                                          </p:val>
                                        </p:tav>
                                        <p:tav tm="100000">
                                          <p:val>
                                            <p:fltVal val="0"/>
                                          </p:val>
                                        </p:tav>
                                      </p:tavLst>
                                    </p:anim>
                                    <p:animEffect transition="in" filter="fade">
                                      <p:cBhvr>
                                        <p:cTn id="16" dur="1250"/>
                                        <p:tgtEl>
                                          <p:spTgt spid="23"/>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250" fill="hold"/>
                                        <p:tgtEl>
                                          <p:spTgt spid="24"/>
                                        </p:tgtEl>
                                        <p:attrNameLst>
                                          <p:attrName>ppt_w</p:attrName>
                                        </p:attrNameLst>
                                      </p:cBhvr>
                                      <p:tavLst>
                                        <p:tav tm="0">
                                          <p:val>
                                            <p:fltVal val="0"/>
                                          </p:val>
                                        </p:tav>
                                        <p:tav tm="100000">
                                          <p:val>
                                            <p:strVal val="#ppt_w"/>
                                          </p:val>
                                        </p:tav>
                                      </p:tavLst>
                                    </p:anim>
                                    <p:anim calcmode="lin" valueType="num">
                                      <p:cBhvr>
                                        <p:cTn id="20" dur="1250" fill="hold"/>
                                        <p:tgtEl>
                                          <p:spTgt spid="24"/>
                                        </p:tgtEl>
                                        <p:attrNameLst>
                                          <p:attrName>ppt_h</p:attrName>
                                        </p:attrNameLst>
                                      </p:cBhvr>
                                      <p:tavLst>
                                        <p:tav tm="0">
                                          <p:val>
                                            <p:fltVal val="0"/>
                                          </p:val>
                                        </p:tav>
                                        <p:tav tm="100000">
                                          <p:val>
                                            <p:strVal val="#ppt_h"/>
                                          </p:val>
                                        </p:tav>
                                      </p:tavLst>
                                    </p:anim>
                                    <p:anim calcmode="lin" valueType="num">
                                      <p:cBhvr>
                                        <p:cTn id="21" dur="1250" fill="hold"/>
                                        <p:tgtEl>
                                          <p:spTgt spid="24"/>
                                        </p:tgtEl>
                                        <p:attrNameLst>
                                          <p:attrName>style.rotation</p:attrName>
                                        </p:attrNameLst>
                                      </p:cBhvr>
                                      <p:tavLst>
                                        <p:tav tm="0">
                                          <p:val>
                                            <p:fltVal val="90"/>
                                          </p:val>
                                        </p:tav>
                                        <p:tav tm="100000">
                                          <p:val>
                                            <p:fltVal val="0"/>
                                          </p:val>
                                        </p:tav>
                                      </p:tavLst>
                                    </p:anim>
                                    <p:animEffect transition="in" filter="fade">
                                      <p:cBhvr>
                                        <p:cTn id="22" dur="1250"/>
                                        <p:tgtEl>
                                          <p:spTgt spid="24"/>
                                        </p:tgtEl>
                                      </p:cBhvr>
                                    </p:animEffect>
                                  </p:childTnLst>
                                </p:cTn>
                              </p:par>
                              <p:par>
                                <p:cTn id="23" presetID="3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250" fill="hold"/>
                                        <p:tgtEl>
                                          <p:spTgt spid="22"/>
                                        </p:tgtEl>
                                        <p:attrNameLst>
                                          <p:attrName>ppt_w</p:attrName>
                                        </p:attrNameLst>
                                      </p:cBhvr>
                                      <p:tavLst>
                                        <p:tav tm="0">
                                          <p:val>
                                            <p:fltVal val="0"/>
                                          </p:val>
                                        </p:tav>
                                        <p:tav tm="100000">
                                          <p:val>
                                            <p:strVal val="#ppt_w"/>
                                          </p:val>
                                        </p:tav>
                                      </p:tavLst>
                                    </p:anim>
                                    <p:anim calcmode="lin" valueType="num">
                                      <p:cBhvr>
                                        <p:cTn id="26" dur="1250" fill="hold"/>
                                        <p:tgtEl>
                                          <p:spTgt spid="22"/>
                                        </p:tgtEl>
                                        <p:attrNameLst>
                                          <p:attrName>ppt_h</p:attrName>
                                        </p:attrNameLst>
                                      </p:cBhvr>
                                      <p:tavLst>
                                        <p:tav tm="0">
                                          <p:val>
                                            <p:fltVal val="0"/>
                                          </p:val>
                                        </p:tav>
                                        <p:tav tm="100000">
                                          <p:val>
                                            <p:strVal val="#ppt_h"/>
                                          </p:val>
                                        </p:tav>
                                      </p:tavLst>
                                    </p:anim>
                                    <p:anim calcmode="lin" valueType="num">
                                      <p:cBhvr>
                                        <p:cTn id="27" dur="1250" fill="hold"/>
                                        <p:tgtEl>
                                          <p:spTgt spid="22"/>
                                        </p:tgtEl>
                                        <p:attrNameLst>
                                          <p:attrName>style.rotation</p:attrName>
                                        </p:attrNameLst>
                                      </p:cBhvr>
                                      <p:tavLst>
                                        <p:tav tm="0">
                                          <p:val>
                                            <p:fltVal val="90"/>
                                          </p:val>
                                        </p:tav>
                                        <p:tav tm="100000">
                                          <p:val>
                                            <p:fltVal val="0"/>
                                          </p:val>
                                        </p:tav>
                                      </p:tavLst>
                                    </p:anim>
                                    <p:animEffect transition="in" filter="fade">
                                      <p:cBhvr>
                                        <p:cTn id="28" dur="1250"/>
                                        <p:tgtEl>
                                          <p:spTgt spid="22"/>
                                        </p:tgtEl>
                                      </p:cBhvr>
                                    </p:animEffect>
                                  </p:childTnLst>
                                </p:cTn>
                              </p:par>
                              <p:par>
                                <p:cTn id="29" presetID="2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1750"/>
                                        <p:tgtEl>
                                          <p:spTgt spid="32"/>
                                        </p:tgtEl>
                                      </p:cBhvr>
                                    </p:animEffect>
                                  </p:childTnLst>
                                </p:cTn>
                              </p:par>
                              <p:par>
                                <p:cTn id="32" presetID="2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1750"/>
                                        <p:tgtEl>
                                          <p:spTgt spid="29"/>
                                        </p:tgtEl>
                                      </p:cBhvr>
                                    </p:animEffect>
                                  </p:childTnLst>
                                </p:cTn>
                              </p:par>
                              <p:par>
                                <p:cTn id="35" presetID="2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54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00348" y="1390663"/>
            <a:ext cx="11499220" cy="5029674"/>
            <a:chOff x="400348" y="1285888"/>
            <a:chExt cx="11499220" cy="5029674"/>
          </a:xfrm>
        </p:grpSpPr>
        <p:sp>
          <p:nvSpPr>
            <p:cNvPr id="13" name="Text Box 11"/>
            <p:cNvSpPr txBox="1">
              <a:spLocks noChangeArrowheads="1"/>
            </p:cNvSpPr>
            <p:nvPr/>
          </p:nvSpPr>
          <p:spPr bwMode="auto">
            <a:xfrm>
              <a:off x="400348" y="1285888"/>
              <a:ext cx="11499220" cy="962527"/>
            </a:xfrm>
            <a:prstGeom prst="rect">
              <a:avLst/>
            </a:prstGeom>
            <a:noFill/>
            <a:ln w="9525">
              <a:solidFill>
                <a:schemeClr val="tx1"/>
              </a:solidFill>
              <a:prstDash val="dash"/>
              <a:miter lim="800000"/>
              <a:headEnd/>
              <a:tailEnd/>
            </a:ln>
            <a:extLst/>
          </p:spPr>
          <p:txBody>
            <a:bodyPr wrap="square" lIns="130260" tIns="65129" rIns="130260" bIns="65129">
              <a:spAutoFit/>
            </a:bodyPr>
            <a:lstStyle>
              <a:lvl1pPr indent="457200" eaLnBrk="0" hangingPunct="0">
                <a:defRPr sz="1200">
                  <a:solidFill>
                    <a:schemeClr val="tx1"/>
                  </a:solidFill>
                  <a:latin typeface="黑体" pitchFamily="49" charset="-122"/>
                  <a:ea typeface="宋体" pitchFamily="2" charset="-122"/>
                </a:defRPr>
              </a:lvl1pPr>
              <a:lvl2pPr marL="742950" indent="-285750" eaLnBrk="0" hangingPunct="0">
                <a:defRPr sz="1200">
                  <a:solidFill>
                    <a:schemeClr val="tx1"/>
                  </a:solidFill>
                  <a:latin typeface="黑体" pitchFamily="49" charset="-122"/>
                  <a:ea typeface="宋体" pitchFamily="2" charset="-122"/>
                </a:defRPr>
              </a:lvl2pPr>
              <a:lvl3pPr marL="1143000" indent="-228600" eaLnBrk="0" hangingPunct="0">
                <a:defRPr sz="1200">
                  <a:solidFill>
                    <a:schemeClr val="tx1"/>
                  </a:solidFill>
                  <a:latin typeface="黑体" pitchFamily="49" charset="-122"/>
                  <a:ea typeface="宋体" pitchFamily="2" charset="-122"/>
                </a:defRPr>
              </a:lvl3pPr>
              <a:lvl4pPr marL="1600200" indent="-228600" eaLnBrk="0" hangingPunct="0">
                <a:defRPr sz="1200">
                  <a:solidFill>
                    <a:schemeClr val="tx1"/>
                  </a:solidFill>
                  <a:latin typeface="黑体" pitchFamily="49" charset="-122"/>
                  <a:ea typeface="宋体" pitchFamily="2" charset="-122"/>
                </a:defRPr>
              </a:lvl4pPr>
              <a:lvl5pPr marL="2057400" indent="-228600" eaLnBrk="0" hangingPunct="0">
                <a:defRPr sz="1200">
                  <a:solidFill>
                    <a:schemeClr val="tx1"/>
                  </a:solidFill>
                  <a:latin typeface="黑体" pitchFamily="49" charset="-122"/>
                  <a:ea typeface="宋体" pitchFamily="2" charset="-122"/>
                </a:defRPr>
              </a:lvl5pPr>
              <a:lvl6pPr marL="2514600" indent="-228600" eaLnBrk="0" fontAlgn="base" hangingPunct="0">
                <a:spcBef>
                  <a:spcPct val="0"/>
                </a:spcBef>
                <a:spcAft>
                  <a:spcPct val="0"/>
                </a:spcAft>
                <a:defRPr sz="1200">
                  <a:solidFill>
                    <a:schemeClr val="tx1"/>
                  </a:solidFill>
                  <a:latin typeface="黑体" pitchFamily="49" charset="-122"/>
                  <a:ea typeface="宋体" pitchFamily="2" charset="-122"/>
                </a:defRPr>
              </a:lvl6pPr>
              <a:lvl7pPr marL="2971800" indent="-228600" eaLnBrk="0" fontAlgn="base" hangingPunct="0">
                <a:spcBef>
                  <a:spcPct val="0"/>
                </a:spcBef>
                <a:spcAft>
                  <a:spcPct val="0"/>
                </a:spcAft>
                <a:defRPr sz="1200">
                  <a:solidFill>
                    <a:schemeClr val="tx1"/>
                  </a:solidFill>
                  <a:latin typeface="黑体" pitchFamily="49" charset="-122"/>
                  <a:ea typeface="宋体" pitchFamily="2" charset="-122"/>
                </a:defRPr>
              </a:lvl7pPr>
              <a:lvl8pPr marL="3429000" indent="-228600" eaLnBrk="0" fontAlgn="base" hangingPunct="0">
                <a:spcBef>
                  <a:spcPct val="0"/>
                </a:spcBef>
                <a:spcAft>
                  <a:spcPct val="0"/>
                </a:spcAft>
                <a:defRPr sz="1200">
                  <a:solidFill>
                    <a:schemeClr val="tx1"/>
                  </a:solidFill>
                  <a:latin typeface="黑体" pitchFamily="49" charset="-122"/>
                  <a:ea typeface="宋体" pitchFamily="2" charset="-122"/>
                </a:defRPr>
              </a:lvl8pPr>
              <a:lvl9pPr marL="3886200" indent="-228600" eaLnBrk="0" fontAlgn="base" hangingPunct="0">
                <a:spcBef>
                  <a:spcPct val="0"/>
                </a:spcBef>
                <a:spcAft>
                  <a:spcPct val="0"/>
                </a:spcAft>
                <a:defRPr sz="1200">
                  <a:solidFill>
                    <a:schemeClr val="tx1"/>
                  </a:solidFill>
                  <a:latin typeface="黑体" pitchFamily="49" charset="-122"/>
                  <a:ea typeface="宋体" pitchFamily="2" charset="-122"/>
                </a:defRPr>
              </a:lvl9pPr>
            </a:lstStyle>
            <a:p>
              <a:pPr eaLnBrk="1" hangingPunct="1">
                <a:lnSpc>
                  <a:spcPct val="150000"/>
                </a:lnSpc>
                <a:defRPr/>
              </a:pPr>
              <a:r>
                <a:rPr lang="zh-CN" altLang="en-US" sz="1800" dirty="0">
                  <a:solidFill>
                    <a:srgbClr val="000000"/>
                  </a:solidFill>
                  <a:latin typeface="微软雅黑" pitchFamily="34" charset="-122"/>
                  <a:ea typeface="微软雅黑" pitchFamily="34" charset="-122"/>
                </a:rPr>
                <a:t>国泰安与</a:t>
              </a:r>
              <a:r>
                <a:rPr lang="zh-CN" altLang="en-US" sz="1800" dirty="0">
                  <a:solidFill>
                    <a:srgbClr val="C00000"/>
                  </a:solidFill>
                  <a:latin typeface="微软雅黑" pitchFamily="34" charset="-122"/>
                  <a:ea typeface="微软雅黑" pitchFamily="34" charset="-122"/>
                </a:rPr>
                <a:t>六安高技</a:t>
              </a:r>
              <a:r>
                <a:rPr lang="zh-CN" altLang="en-US" sz="1800" dirty="0">
                  <a:solidFill>
                    <a:srgbClr val="000000"/>
                  </a:solidFill>
                  <a:latin typeface="微软雅黑" pitchFamily="34" charset="-122"/>
                  <a:ea typeface="微软雅黑" pitchFamily="34" charset="-122"/>
                </a:rPr>
                <a:t>的合作，双方就六安高技示范校建设内容，由国泰安帮助学校完成</a:t>
              </a:r>
              <a:r>
                <a:rPr lang="zh-CN" altLang="en-US" sz="1800" b="1" dirty="0">
                  <a:solidFill>
                    <a:srgbClr val="C00000"/>
                  </a:solidFill>
                  <a:latin typeface="微软雅黑" pitchFamily="34" charset="-122"/>
                  <a:ea typeface="微软雅黑" pitchFamily="34" charset="-122"/>
                </a:rPr>
                <a:t>数控加工</a:t>
              </a:r>
              <a:r>
                <a:rPr lang="zh-CN" altLang="en-US" sz="1800" b="1" dirty="0" smtClean="0">
                  <a:solidFill>
                    <a:srgbClr val="C00000"/>
                  </a:solidFill>
                  <a:latin typeface="微软雅黑" pitchFamily="34" charset="-122"/>
                  <a:ea typeface="微软雅黑" pitchFamily="34" charset="-122"/>
                </a:rPr>
                <a:t>、</a:t>
              </a:r>
              <a:endParaRPr lang="en-US" altLang="zh-CN" sz="1800" b="1" dirty="0" smtClean="0">
                <a:solidFill>
                  <a:srgbClr val="C00000"/>
                </a:solidFill>
                <a:latin typeface="微软雅黑" pitchFamily="34" charset="-122"/>
                <a:ea typeface="微软雅黑" pitchFamily="34" charset="-122"/>
              </a:endParaRPr>
            </a:p>
            <a:p>
              <a:pPr eaLnBrk="1" hangingPunct="1">
                <a:lnSpc>
                  <a:spcPct val="150000"/>
                </a:lnSpc>
                <a:defRPr/>
              </a:pPr>
              <a:r>
                <a:rPr lang="zh-CN" altLang="en-US" sz="1800" b="1" dirty="0" smtClean="0">
                  <a:solidFill>
                    <a:srgbClr val="C00000"/>
                  </a:solidFill>
                  <a:latin typeface="微软雅黑" pitchFamily="34" charset="-122"/>
                  <a:ea typeface="微软雅黑" pitchFamily="34" charset="-122"/>
                </a:rPr>
                <a:t>机床切削、模具制造、汽车维修、电器维修</a:t>
              </a:r>
              <a:r>
                <a:rPr lang="en-US" altLang="zh-CN" sz="1800" dirty="0" smtClean="0">
                  <a:solidFill>
                    <a:srgbClr val="000000"/>
                  </a:solidFill>
                  <a:latin typeface="微软雅黑" pitchFamily="34" charset="-122"/>
                  <a:ea typeface="微软雅黑" pitchFamily="34" charset="-122"/>
                </a:rPr>
                <a:t>5</a:t>
              </a:r>
              <a:r>
                <a:rPr lang="zh-CN" altLang="en-US" sz="1800" dirty="0" smtClean="0">
                  <a:solidFill>
                    <a:srgbClr val="000000"/>
                  </a:solidFill>
                  <a:latin typeface="微软雅黑" pitchFamily="34" charset="-122"/>
                  <a:ea typeface="微软雅黑" pitchFamily="34" charset="-122"/>
                </a:rPr>
                <a:t>个重点专业示范校建设项目，建设达到以下成果：</a:t>
              </a:r>
              <a:endParaRPr lang="en-US" altLang="zh-CN" sz="1800" dirty="0">
                <a:solidFill>
                  <a:srgbClr val="000000"/>
                </a:solidFill>
                <a:latin typeface="微软雅黑" pitchFamily="34" charset="-122"/>
                <a:ea typeface="微软雅黑" pitchFamily="34" charset="-122"/>
              </a:endParaRPr>
            </a:p>
          </p:txBody>
        </p:sp>
        <p:sp>
          <p:nvSpPr>
            <p:cNvPr id="14" name="矩形 6"/>
            <p:cNvSpPr>
              <a:spLocks noChangeArrowheads="1"/>
            </p:cNvSpPr>
            <p:nvPr/>
          </p:nvSpPr>
          <p:spPr bwMode="auto">
            <a:xfrm>
              <a:off x="677337" y="2216548"/>
              <a:ext cx="11222231" cy="2334372"/>
            </a:xfrm>
            <a:prstGeom prst="rect">
              <a:avLst/>
            </a:prstGeom>
            <a:noFill/>
            <a:ln>
              <a:noFill/>
            </a:ln>
            <a:extLst/>
          </p:spPr>
          <p:txBody>
            <a:bodyPr lIns="117235" tIns="58618" rIns="117235" bIns="58618">
              <a:spAutoFit/>
            </a:bodyPr>
            <a:lstStyle/>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工学结合的人才培养模式改革创新取得明显成效</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以岗位需求为导向的课程体系改革有明显突破</a:t>
              </a: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培养出专业带头人</a:t>
              </a:r>
              <a:r>
                <a:rPr lang="en-US" altLang="en-US" sz="1600" dirty="0">
                  <a:solidFill>
                    <a:srgbClr val="000000"/>
                  </a:solidFill>
                  <a:latin typeface="微软雅黑" pitchFamily="34" charset="-122"/>
                  <a:ea typeface="微软雅黑" pitchFamily="34" charset="-122"/>
                </a:rPr>
                <a:t>10</a:t>
              </a:r>
              <a:r>
                <a:rPr lang="zh-CN" altLang="en-US" sz="1600" dirty="0">
                  <a:solidFill>
                    <a:srgbClr val="000000"/>
                  </a:solidFill>
                  <a:latin typeface="微软雅黑" pitchFamily="34" charset="-122"/>
                  <a:ea typeface="微软雅黑" pitchFamily="34" charset="-122"/>
                </a:rPr>
                <a:t>名、骨干教师</a:t>
              </a:r>
              <a:r>
                <a:rPr lang="en-US" altLang="en-US" sz="1600" dirty="0">
                  <a:solidFill>
                    <a:srgbClr val="000000"/>
                  </a:solidFill>
                  <a:latin typeface="微软雅黑" pitchFamily="34" charset="-122"/>
                  <a:ea typeface="微软雅黑" pitchFamily="34" charset="-122"/>
                </a:rPr>
                <a:t>26</a:t>
              </a:r>
              <a:r>
                <a:rPr lang="zh-CN" altLang="en-US" sz="1600" dirty="0">
                  <a:solidFill>
                    <a:srgbClr val="000000"/>
                  </a:solidFill>
                  <a:latin typeface="微软雅黑" pitchFamily="34" charset="-122"/>
                  <a:ea typeface="微软雅黑" pitchFamily="34" charset="-122"/>
                </a:rPr>
                <a:t>名，双师型教师比例达到</a:t>
              </a:r>
              <a:r>
                <a:rPr lang="en-US" altLang="en-US" sz="1600" dirty="0">
                  <a:solidFill>
                    <a:srgbClr val="000000"/>
                  </a:solidFill>
                  <a:latin typeface="微软雅黑" pitchFamily="34" charset="-122"/>
                  <a:ea typeface="微软雅黑" pitchFamily="34" charset="-122"/>
                </a:rPr>
                <a:t>88%</a:t>
              </a:r>
              <a:r>
                <a:rPr lang="zh-CN" altLang="en-US" sz="1600" dirty="0">
                  <a:solidFill>
                    <a:srgbClr val="000000"/>
                  </a:solidFill>
                  <a:latin typeface="微软雅黑" pitchFamily="34" charset="-122"/>
                  <a:ea typeface="微软雅黑" pitchFamily="34" charset="-122"/>
                </a:rPr>
                <a:t>以上</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引进</a:t>
              </a:r>
              <a:r>
                <a:rPr lang="en-US" altLang="en-US" sz="1600" dirty="0">
                  <a:solidFill>
                    <a:srgbClr val="000000"/>
                  </a:solidFill>
                  <a:latin typeface="微软雅黑" pitchFamily="34" charset="-122"/>
                  <a:ea typeface="微软雅黑" pitchFamily="34" charset="-122"/>
                </a:rPr>
                <a:t>3</a:t>
              </a:r>
              <a:r>
                <a:rPr lang="zh-CN" altLang="en-US" sz="1600" dirty="0">
                  <a:solidFill>
                    <a:srgbClr val="000000"/>
                  </a:solidFill>
                  <a:latin typeface="微软雅黑" pitchFamily="34" charset="-122"/>
                  <a:ea typeface="微软雅黑" pitchFamily="34" charset="-122"/>
                </a:rPr>
                <a:t>家与学校重点建设专业相关的企业入驻学校实训中心</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新建校外实训基地</a:t>
              </a:r>
              <a:r>
                <a:rPr lang="en-US" altLang="en-US" sz="1600" dirty="0">
                  <a:solidFill>
                    <a:srgbClr val="000000"/>
                  </a:solidFill>
                  <a:latin typeface="微软雅黑" pitchFamily="34" charset="-122"/>
                  <a:ea typeface="微软雅黑" pitchFamily="34" charset="-122"/>
                </a:rPr>
                <a:t>16</a:t>
              </a:r>
              <a:r>
                <a:rPr lang="zh-CN" altLang="en-US" sz="1600" dirty="0">
                  <a:solidFill>
                    <a:srgbClr val="000000"/>
                  </a:solidFill>
                  <a:latin typeface="微软雅黑" pitchFamily="34" charset="-122"/>
                  <a:ea typeface="微软雅黑" pitchFamily="34" charset="-122"/>
                </a:rPr>
                <a:t>个</a:t>
              </a:r>
              <a:endParaRPr lang="en-US" altLang="zh-CN" sz="1600" dirty="0">
                <a:solidFill>
                  <a:srgbClr val="000000"/>
                </a:solidFill>
                <a:latin typeface="微软雅黑" pitchFamily="34" charset="-122"/>
                <a:ea typeface="微软雅黑" pitchFamily="34" charset="-122"/>
              </a:endParaRPr>
            </a:p>
            <a:p>
              <a:pPr indent="586176">
                <a:lnSpc>
                  <a:spcPct val="150000"/>
                </a:lnSpc>
                <a:buFont typeface="Wingdings" pitchFamily="2" charset="2"/>
                <a:buChar char="p"/>
                <a:defRPr/>
              </a:pPr>
              <a:r>
                <a:rPr lang="zh-CN" altLang="en-US" sz="1600" dirty="0">
                  <a:solidFill>
                    <a:srgbClr val="000000"/>
                  </a:solidFill>
                  <a:latin typeface="微软雅黑" pitchFamily="34" charset="-122"/>
                  <a:ea typeface="微软雅黑" pitchFamily="34" charset="-122"/>
                </a:rPr>
                <a:t>服务经济社会和示范辐射能力进一步增强，年培训达</a:t>
              </a:r>
              <a:r>
                <a:rPr lang="en-US" altLang="zh-CN" sz="1600" dirty="0">
                  <a:solidFill>
                    <a:srgbClr val="000000"/>
                  </a:solidFill>
                  <a:latin typeface="微软雅黑" pitchFamily="34" charset="-122"/>
                  <a:ea typeface="微软雅黑" pitchFamily="34" charset="-122"/>
                </a:rPr>
                <a:t>600</a:t>
              </a:r>
              <a:r>
                <a:rPr lang="zh-CN" altLang="en-US" sz="1600" dirty="0">
                  <a:solidFill>
                    <a:srgbClr val="000000"/>
                  </a:solidFill>
                  <a:latin typeface="微软雅黑" pitchFamily="34" charset="-122"/>
                  <a:ea typeface="微软雅黑" pitchFamily="34" charset="-122"/>
                </a:rPr>
                <a:t>人次</a:t>
              </a:r>
            </a:p>
          </p:txBody>
        </p:sp>
        <p:pic>
          <p:nvPicPr>
            <p:cNvPr id="15" name="Picture 1" descr="C:\Documents and Settings\Administrator\Application Data\Tencent\Users\348831616\QQ\WinTemp\RichOle\CQCSEW(XTVD`~6J2EM(ER58.jpg"/>
            <p:cNvPicPr>
              <a:picLocks noChangeAspect="1" noChangeArrowheads="1"/>
            </p:cNvPicPr>
            <p:nvPr/>
          </p:nvPicPr>
          <p:blipFill>
            <a:blip r:embed="rId3" cstate="screen"/>
            <a:srcRect/>
            <a:stretch>
              <a:fillRect/>
            </a:stretch>
          </p:blipFill>
          <p:spPr bwMode="auto">
            <a:xfrm>
              <a:off x="1122047" y="4606728"/>
              <a:ext cx="2937261" cy="1708833"/>
            </a:xfrm>
            <a:prstGeom prst="rect">
              <a:avLst/>
            </a:prstGeom>
            <a:noFill/>
            <a:effectLst>
              <a:outerShdw blurRad="50800" dist="38100" algn="l" rotWithShape="0">
                <a:prstClr val="black">
                  <a:alpha val="40000"/>
                </a:prstClr>
              </a:outerShdw>
            </a:effectLst>
          </p:spPr>
        </p:pic>
        <p:pic>
          <p:nvPicPr>
            <p:cNvPr id="16" name="Picture 1" descr="C:\Documents and Settings\Administrator\Application Data\Tencent\Users\348831616\QQ\WinTemp\RichOle\{RI88Z%~T@2N9O@Z(T8CT`G.jpg"/>
            <p:cNvPicPr>
              <a:picLocks noChangeAspect="1" noChangeArrowheads="1"/>
            </p:cNvPicPr>
            <p:nvPr/>
          </p:nvPicPr>
          <p:blipFill>
            <a:blip r:embed="rId4" cstate="screen"/>
            <a:srcRect/>
            <a:stretch>
              <a:fillRect/>
            </a:stretch>
          </p:blipFill>
          <p:spPr bwMode="auto">
            <a:xfrm>
              <a:off x="4626978" y="4593498"/>
              <a:ext cx="3165189" cy="1722064"/>
            </a:xfrm>
            <a:prstGeom prst="rect">
              <a:avLst/>
            </a:prstGeom>
            <a:noFill/>
            <a:effectLst>
              <a:outerShdw blurRad="50800" dist="38100" algn="l" rotWithShape="0">
                <a:prstClr val="black">
                  <a:alpha val="40000"/>
                </a:prstClr>
              </a:outerShdw>
            </a:effectLst>
          </p:spPr>
        </p:pic>
        <p:pic>
          <p:nvPicPr>
            <p:cNvPr id="17" name="Picture 1" descr="C:\Documents and Settings\Administrator\Application Data\Tencent\Users\348831616\QQ\WinTemp\RichOle\`7G(0D`8IQ2A32K((VW78}S.jpg"/>
            <p:cNvPicPr>
              <a:picLocks noChangeAspect="1" noChangeArrowheads="1"/>
            </p:cNvPicPr>
            <p:nvPr/>
          </p:nvPicPr>
          <p:blipFill>
            <a:blip r:embed="rId5" cstate="screen"/>
            <a:srcRect/>
            <a:stretch>
              <a:fillRect/>
            </a:stretch>
          </p:blipFill>
          <p:spPr bwMode="auto">
            <a:xfrm>
              <a:off x="8497454" y="4572705"/>
              <a:ext cx="2610421" cy="1722065"/>
            </a:xfrm>
            <a:prstGeom prst="rect">
              <a:avLst/>
            </a:prstGeom>
            <a:noFill/>
            <a:effectLst>
              <a:outerShdw blurRad="50800" dist="38100" algn="l" rotWithShape="0">
                <a:prstClr val="black">
                  <a:alpha val="40000"/>
                </a:prstClr>
              </a:outerShdw>
            </a:effectLst>
          </p:spPr>
        </p:pic>
      </p:grpSp>
      <p:sp>
        <p:nvSpPr>
          <p:cNvPr id="18" name="MH_Other_5"/>
          <p:cNvSpPr>
            <a:spLocks noChangeArrowheads="1"/>
          </p:cNvSpPr>
          <p:nvPr>
            <p:custDataLst>
              <p:tags r:id="rId1"/>
            </p:custDataLst>
          </p:nvPr>
        </p:nvSpPr>
        <p:spPr bwMode="auto">
          <a:xfrm>
            <a:off x="275498" y="719019"/>
            <a:ext cx="3698191"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（三）六安学校专业建设案例</a:t>
            </a:r>
            <a:endParaRPr lang="zh-CN" altLang="en-US" sz="2000" b="1" dirty="0">
              <a:solidFill>
                <a:srgbClr val="FFFFFF"/>
              </a:solidFill>
              <a:ea typeface="微软雅黑" pitchFamily="34" charset="-122"/>
            </a:endParaRPr>
          </a:p>
        </p:txBody>
      </p: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39</a:t>
            </a:r>
            <a:endParaRPr lang="zh-CN" altLang="en-US" sz="1600" b="1" dirty="0">
              <a:solidFill>
                <a:prstClr val="white"/>
              </a:solidFill>
            </a:endParaRPr>
          </a:p>
        </p:txBody>
      </p:sp>
    </p:spTree>
    <p:extLst>
      <p:ext uri="{BB962C8B-B14F-4D97-AF65-F5344CB8AC3E}">
        <p14:creationId xmlns:p14="http://schemas.microsoft.com/office/powerpoint/2010/main" val="278010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40</a:t>
            </a:r>
            <a:endParaRPr lang="zh-CN" altLang="en-US" sz="1600" b="1" dirty="0"/>
          </a:p>
        </p:txBody>
      </p:sp>
      <p:sp>
        <p:nvSpPr>
          <p:cNvPr id="17" name="1 Título"/>
          <p:cNvSpPr txBox="1">
            <a:spLocks/>
          </p:cNvSpPr>
          <p:nvPr/>
        </p:nvSpPr>
        <p:spPr bwMode="auto">
          <a:xfrm>
            <a:off x="1263008" y="1038641"/>
            <a:ext cx="9225481" cy="135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500">
                <a:solidFill>
                  <a:schemeClr val="tx1"/>
                </a:solidFill>
                <a:latin typeface="Arial" pitchFamily="34" charset="0"/>
                <a:ea typeface="宋体" pitchFamily="2" charset="-122"/>
              </a:defRPr>
            </a:lvl1pPr>
            <a:lvl2pPr marL="742950" indent="-285750" eaLnBrk="0" hangingPunct="0">
              <a:defRPr sz="2500">
                <a:solidFill>
                  <a:schemeClr val="tx1"/>
                </a:solidFill>
                <a:latin typeface="Arial" pitchFamily="34" charset="0"/>
                <a:ea typeface="宋体" pitchFamily="2" charset="-122"/>
              </a:defRPr>
            </a:lvl2pPr>
            <a:lvl3pPr marL="1143000" indent="-228600" eaLnBrk="0" hangingPunct="0">
              <a:defRPr sz="2500">
                <a:solidFill>
                  <a:schemeClr val="tx1"/>
                </a:solidFill>
                <a:latin typeface="Arial" pitchFamily="34" charset="0"/>
                <a:ea typeface="宋体" pitchFamily="2" charset="-122"/>
              </a:defRPr>
            </a:lvl3pPr>
            <a:lvl4pPr marL="1600200" indent="-228600" eaLnBrk="0" hangingPunct="0">
              <a:defRPr sz="2500">
                <a:solidFill>
                  <a:schemeClr val="tx1"/>
                </a:solidFill>
                <a:latin typeface="Arial" pitchFamily="34" charset="0"/>
                <a:ea typeface="宋体" pitchFamily="2" charset="-122"/>
              </a:defRPr>
            </a:lvl4pPr>
            <a:lvl5pPr marL="2057400" indent="-228600" eaLnBrk="0" hangingPunct="0">
              <a:defRPr sz="25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5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5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5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500">
                <a:solidFill>
                  <a:schemeClr val="tx1"/>
                </a:solidFill>
                <a:latin typeface="Arial" pitchFamily="34" charset="0"/>
                <a:ea typeface="宋体" pitchFamily="2" charset="-122"/>
              </a:defRPr>
            </a:lvl9pPr>
          </a:lstStyle>
          <a:p>
            <a:pPr eaLnBrk="1" hangingPunct="1">
              <a:lnSpc>
                <a:spcPct val="150000"/>
              </a:lnSpc>
            </a:pPr>
            <a:r>
              <a:rPr lang="zh-CN" altLang="en-US" sz="1800" dirty="0" smtClean="0">
                <a:latin typeface="微软雅黑" pitchFamily="34" charset="-122"/>
                <a:ea typeface="微软雅黑" pitchFamily="34" charset="-122"/>
              </a:rPr>
              <a:t>        截至</a:t>
            </a:r>
            <a:r>
              <a:rPr lang="en-US" altLang="zh-CN" sz="1800" dirty="0" smtClean="0">
                <a:latin typeface="微软雅黑" pitchFamily="34" charset="-122"/>
                <a:ea typeface="微软雅黑" pitchFamily="34" charset="-122"/>
              </a:rPr>
              <a:t>2017</a:t>
            </a:r>
            <a:r>
              <a:rPr lang="zh-CN" altLang="en-US" sz="1800" dirty="0" smtClean="0">
                <a:latin typeface="微软雅黑" pitchFamily="34" charset="-122"/>
                <a:ea typeface="微软雅黑" pitchFamily="34" charset="-122"/>
              </a:rPr>
              <a:t>年</a:t>
            </a:r>
            <a:r>
              <a:rPr lang="en-US" altLang="zh-CN" sz="1800" dirty="0" smtClean="0">
                <a:latin typeface="微软雅黑" pitchFamily="34" charset="-122"/>
                <a:ea typeface="微软雅黑" pitchFamily="34" charset="-122"/>
              </a:rPr>
              <a:t>12</a:t>
            </a:r>
            <a:r>
              <a:rPr lang="zh-CN" altLang="en-US" sz="1800" dirty="0" smtClean="0">
                <a:latin typeface="微软雅黑" pitchFamily="34" charset="-122"/>
                <a:ea typeface="微软雅黑" pitchFamily="34" charset="-122"/>
              </a:rPr>
              <a:t>月：</a:t>
            </a:r>
            <a:r>
              <a:rPr lang="zh-CN" altLang="en-US" sz="1600" dirty="0" smtClean="0">
                <a:latin typeface="微软雅黑" pitchFamily="34" charset="-122"/>
                <a:ea typeface="微软雅黑" pitchFamily="34" charset="-122"/>
              </a:rPr>
              <a:t>与</a:t>
            </a:r>
            <a:r>
              <a:rPr lang="zh-CN" altLang="en-US" sz="1600" dirty="0">
                <a:latin typeface="微软雅黑" pitchFamily="34" charset="-122"/>
                <a:ea typeface="微软雅黑" pitchFamily="34" charset="-122"/>
              </a:rPr>
              <a:t>国泰安确定合作关系</a:t>
            </a:r>
            <a:r>
              <a:rPr lang="zh-CN" altLang="en-US" sz="1600" dirty="0" smtClean="0">
                <a:latin typeface="微软雅黑" pitchFamily="34" charset="-122"/>
                <a:ea typeface="微软雅黑" pitchFamily="34" charset="-122"/>
              </a:rPr>
              <a:t>的机电大类</a:t>
            </a:r>
            <a:r>
              <a:rPr lang="zh-CN" altLang="en-US" sz="1600" dirty="0">
                <a:latin typeface="微软雅黑" pitchFamily="34" charset="-122"/>
                <a:ea typeface="微软雅黑" pitchFamily="34" charset="-122"/>
              </a:rPr>
              <a:t>院校已</a:t>
            </a:r>
            <a:r>
              <a:rPr lang="zh-CN" altLang="en-US" sz="1600" dirty="0" smtClean="0">
                <a:latin typeface="微软雅黑" pitchFamily="34" charset="-122"/>
                <a:ea typeface="微软雅黑" pitchFamily="34" charset="-122"/>
              </a:rPr>
              <a:t>达</a:t>
            </a:r>
            <a:r>
              <a:rPr lang="en-US" altLang="zh-CN" sz="1600" b="1" i="1" dirty="0" smtClean="0">
                <a:solidFill>
                  <a:srgbClr val="C00000"/>
                </a:solidFill>
                <a:latin typeface="微软雅黑" pitchFamily="34" charset="-122"/>
                <a:ea typeface="微软雅黑" pitchFamily="34" charset="-122"/>
              </a:rPr>
              <a:t>86 </a:t>
            </a:r>
            <a:r>
              <a:rPr lang="zh-CN" altLang="en-US" sz="1600" dirty="0" smtClean="0">
                <a:latin typeface="微软雅黑" pitchFamily="34" charset="-122"/>
                <a:ea typeface="微软雅黑" pitchFamily="34" charset="-122"/>
              </a:rPr>
              <a:t>所</a:t>
            </a:r>
            <a:r>
              <a:rPr lang="zh-CN" altLang="en-US" sz="1600" dirty="0">
                <a:latin typeface="微软雅黑" pitchFamily="34" charset="-122"/>
                <a:ea typeface="微软雅黑" pitchFamily="34" charset="-122"/>
              </a:rPr>
              <a:t>，洽谈中意向客户为</a:t>
            </a:r>
            <a:r>
              <a:rPr lang="en-US" altLang="zh-CN" sz="1600" b="1" i="1" dirty="0" smtClean="0">
                <a:solidFill>
                  <a:srgbClr val="C00000"/>
                </a:solidFill>
                <a:latin typeface="微软雅黑" pitchFamily="34" charset="-122"/>
                <a:ea typeface="微软雅黑" pitchFamily="34" charset="-122"/>
              </a:rPr>
              <a:t>156 </a:t>
            </a:r>
            <a:r>
              <a:rPr lang="zh-CN" altLang="en-US" sz="1600" dirty="0" smtClean="0">
                <a:latin typeface="微软雅黑" pitchFamily="34" charset="-122"/>
                <a:ea typeface="微软雅黑" pitchFamily="34" charset="-122"/>
              </a:rPr>
              <a:t>所</a:t>
            </a:r>
            <a:r>
              <a:rPr lang="zh-CN" altLang="en-US" sz="1600" dirty="0">
                <a:latin typeface="微软雅黑" pitchFamily="34" charset="-122"/>
                <a:ea typeface="微软雅黑" pitchFamily="34" charset="-122"/>
              </a:rPr>
              <a:t>，合作范围包括</a:t>
            </a:r>
            <a:r>
              <a:rPr lang="zh-CN" altLang="en-US" sz="1600" b="1" dirty="0">
                <a:latin typeface="微软雅黑" pitchFamily="34" charset="-122"/>
                <a:ea typeface="微软雅黑" pitchFamily="34" charset="-122"/>
              </a:rPr>
              <a:t>示范校专业建设</a:t>
            </a:r>
            <a:r>
              <a:rPr lang="zh-CN" altLang="en-US" sz="1600" b="1" dirty="0" smtClean="0">
                <a:latin typeface="微软雅黑" pitchFamily="34" charset="-122"/>
                <a:ea typeface="微软雅黑" pitchFamily="34" charset="-122"/>
              </a:rPr>
              <a:t>、资源</a:t>
            </a:r>
            <a:r>
              <a:rPr lang="zh-CN" altLang="en-US" sz="1600" b="1" dirty="0">
                <a:latin typeface="微软雅黑" pitchFamily="34" charset="-122"/>
                <a:ea typeface="微软雅黑" pitchFamily="34" charset="-122"/>
              </a:rPr>
              <a:t>库建设、精品课程建设</a:t>
            </a:r>
            <a:r>
              <a:rPr lang="zh-CN" altLang="en-US" sz="1600" b="1" dirty="0" smtClean="0">
                <a:latin typeface="微软雅黑" pitchFamily="34" charset="-122"/>
                <a:ea typeface="微软雅黑" pitchFamily="34" charset="-122"/>
              </a:rPr>
              <a:t>、实验室</a:t>
            </a:r>
            <a:r>
              <a:rPr lang="zh-CN" altLang="en-US" sz="1600" b="1" dirty="0">
                <a:latin typeface="微软雅黑" pitchFamily="34" charset="-122"/>
                <a:ea typeface="微软雅黑" pitchFamily="34" charset="-122"/>
              </a:rPr>
              <a:t>软硬件</a:t>
            </a:r>
            <a:r>
              <a:rPr lang="zh-CN" altLang="en-US" sz="1600" b="1" dirty="0" smtClean="0">
                <a:latin typeface="微软雅黑" pitchFamily="34" charset="-122"/>
                <a:ea typeface="微软雅黑" pitchFamily="34" charset="-122"/>
              </a:rPr>
              <a:t>建设</a:t>
            </a:r>
            <a:r>
              <a:rPr lang="zh-CN" altLang="en-US" sz="1600" dirty="0" smtClean="0">
                <a:latin typeface="微软雅黑" pitchFamily="34" charset="-122"/>
                <a:ea typeface="微软雅黑" pitchFamily="34" charset="-122"/>
              </a:rPr>
              <a:t>等</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graphicFrame>
        <p:nvGraphicFramePr>
          <p:cNvPr id="18" name="表格 17"/>
          <p:cNvGraphicFramePr>
            <a:graphicFrameLocks noGrp="1"/>
          </p:cNvGraphicFramePr>
          <p:nvPr>
            <p:extLst>
              <p:ext uri="{D42A27DB-BD31-4B8C-83A1-F6EECF244321}">
                <p14:modId xmlns:p14="http://schemas.microsoft.com/office/powerpoint/2010/main" val="2671758269"/>
              </p:ext>
            </p:extLst>
          </p:nvPr>
        </p:nvGraphicFramePr>
        <p:xfrm>
          <a:off x="1263008" y="2164297"/>
          <a:ext cx="9217025" cy="4324593"/>
        </p:xfrm>
        <a:graphic>
          <a:graphicData uri="http://schemas.openxmlformats.org/drawingml/2006/table">
            <a:tbl>
              <a:tblPr firstRow="1" bandRow="1">
                <a:tableStyleId>{7DF18680-E054-41AD-8BC1-D1AEF772440D}</a:tableStyleId>
              </a:tblPr>
              <a:tblGrid>
                <a:gridCol w="2808312">
                  <a:extLst>
                    <a:ext uri="{9D8B030D-6E8A-4147-A177-3AD203B41FA5}">
                      <a16:colId xmlns:a16="http://schemas.microsoft.com/office/drawing/2014/main" xmlns="" val="20000"/>
                    </a:ext>
                  </a:extLst>
                </a:gridCol>
                <a:gridCol w="3372624">
                  <a:extLst>
                    <a:ext uri="{9D8B030D-6E8A-4147-A177-3AD203B41FA5}">
                      <a16:colId xmlns:a16="http://schemas.microsoft.com/office/drawing/2014/main" xmlns="" val="20001"/>
                    </a:ext>
                  </a:extLst>
                </a:gridCol>
                <a:gridCol w="3036089">
                  <a:extLst>
                    <a:ext uri="{9D8B030D-6E8A-4147-A177-3AD203B41FA5}">
                      <a16:colId xmlns:a16="http://schemas.microsoft.com/office/drawing/2014/main" xmlns="" val="20002"/>
                    </a:ext>
                  </a:extLst>
                </a:gridCol>
              </a:tblGrid>
              <a:tr h="384951">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示范校专业建设</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实验室建设</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其他（资源、课程、教材、培训等）</a:t>
                      </a:r>
                      <a:endParaRPr kumimoji="0" lang="zh-CN" altLang="zh-CN"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0"/>
                  </a:ext>
                </a:extLst>
              </a:tr>
              <a:tr h="351890">
                <a:tc>
                  <a:txBody>
                    <a:bodyPr/>
                    <a:lstStyle/>
                    <a:p>
                      <a:pPr algn="ct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江苏省靖江中等专业学校</a:t>
                      </a:r>
                    </a:p>
                  </a:txBody>
                  <a:tcPr marL="68577" marR="68577" marT="0" marB="0" anchor="ctr" horzOverflow="overflow"/>
                </a:tc>
                <a:tc>
                  <a:txBody>
                    <a:bodyPr/>
                    <a:lstStyle/>
                    <a:p>
                      <a:pPr algn="ct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江西理工大学“机电一体化系统设计实验室”</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锦州市机电工程学校“机电精品课程”</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1"/>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四川省绵阳财经学校</a:t>
                      </a:r>
                    </a:p>
                  </a:txBody>
                  <a:tcPr marL="68577" marR="68577" marT="0" marB="0" anchor="ctr" horzOverflow="overflow"/>
                </a:tc>
                <a:tc>
                  <a:txBody>
                    <a:bodyPr/>
                    <a:lstStyle/>
                    <a:p>
                      <a:pPr algn="ctr"/>
                      <a:r>
                        <a:rPr lang="zh-CN" altLang="en-US" sz="1400" dirty="0" smtClean="0">
                          <a:latin typeface="微软雅黑" panose="020B0503020204020204" pitchFamily="34" charset="-122"/>
                          <a:ea typeface="微软雅黑" panose="020B0503020204020204" pitchFamily="34" charset="-122"/>
                        </a:rPr>
                        <a:t>安阳师范学院“机电设备”</a:t>
                      </a:r>
                      <a:endParaRPr lang="zh-CN" altLang="en-US" sz="1400" dirty="0">
                        <a:latin typeface="微软雅黑" panose="020B0503020204020204" pitchFamily="34" charset="-122"/>
                        <a:ea typeface="微软雅黑" panose="020B0503020204020204" pitchFamily="34" charset="-122"/>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郑州铁路职业技术学院“电气工程系专业共建”</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2"/>
                  </a:ext>
                </a:extLst>
              </a:tr>
              <a:tr h="412576">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宜都市职业教育中心</a:t>
                      </a:r>
                    </a:p>
                  </a:txBody>
                  <a:tcPr marL="68577" marR="68577" marT="0" marB="0" anchor="ctr" horzOverflow="overflow"/>
                </a:tc>
                <a:tc>
                  <a:txBody>
                    <a:bodyPr/>
                    <a:lstStyle/>
                    <a:p>
                      <a:pPr algn="ctr"/>
                      <a:r>
                        <a:rPr lang="zh-CN" altLang="en-US" sz="1400" dirty="0" smtClean="0">
                          <a:latin typeface="微软雅黑" panose="020B0503020204020204" pitchFamily="34" charset="-122"/>
                          <a:ea typeface="微软雅黑" panose="020B0503020204020204" pitchFamily="34" charset="-122"/>
                        </a:rPr>
                        <a:t>玉溪师范“仪器仪表设备”</a:t>
                      </a:r>
                      <a:endParaRPr lang="zh-CN" altLang="en-US" sz="1400" dirty="0">
                        <a:latin typeface="微软雅黑" panose="020B0503020204020204" pitchFamily="34" charset="-122"/>
                        <a:ea typeface="微软雅黑" panose="020B0503020204020204" pitchFamily="34" charset="-122"/>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宝鸡文理学院“模块化机器人系统”</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3"/>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安徽省淮南技工学校</a:t>
                      </a:r>
                    </a:p>
                  </a:txBody>
                  <a:tcPr marL="68577" marR="68577" marT="0" marB="0" anchor="ctr" horzOverflow="overflow"/>
                </a:tc>
                <a:tc>
                  <a:txBody>
                    <a:bodyPr/>
                    <a:lstStyle/>
                    <a:p>
                      <a:pPr algn="ctr"/>
                      <a:r>
                        <a:rPr lang="zh-CN" altLang="en-US" sz="1400" dirty="0" smtClean="0">
                          <a:latin typeface="微软雅黑" panose="020B0503020204020204" pitchFamily="34" charset="-122"/>
                          <a:ea typeface="微软雅黑" panose="020B0503020204020204" pitchFamily="34" charset="-122"/>
                        </a:rPr>
                        <a:t>山西电力职业技术学院“继电保护装置”</a:t>
                      </a:r>
                      <a:endParaRPr lang="zh-CN" altLang="en-US" sz="1400" dirty="0">
                        <a:latin typeface="微软雅黑" panose="020B0503020204020204" pitchFamily="34" charset="-122"/>
                        <a:ea typeface="微软雅黑" panose="020B0503020204020204" pitchFamily="34" charset="-122"/>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贵州省电力职业技术学院“校本教材合作开发”</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4"/>
                  </a:ext>
                </a:extLst>
              </a:tr>
              <a:tr h="412576">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安庆技师学院</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丽江师范高等专科学校“供配电”</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胶南高级职业技术学校“三门精品课程”</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5"/>
                  </a:ext>
                </a:extLst>
              </a:tr>
              <a:tr h="306195">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云南曲靖应用学校</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广西轻工高级技工学校</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6"/>
                  </a:ext>
                </a:extLst>
              </a:tr>
              <a:tr h="412576">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蒙城县职业教育中心</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宁波鄞州职教中心</a:t>
                      </a:r>
                    </a:p>
                  </a:txBody>
                  <a:tcPr marL="68577" marR="68577" marT="0" marB="0" anchor="ctr" horzOverflow="overflow"/>
                </a:tc>
                <a:tc>
                  <a:txBody>
                    <a:bodyPr/>
                    <a:lstStyle/>
                    <a:p>
                      <a:endParaRPr lang="zh-CN" altLang="en-US" sz="1400" dirty="0">
                        <a:latin typeface="微软雅黑" pitchFamily="34" charset="-122"/>
                        <a:ea typeface="微软雅黑" pitchFamily="34" charset="-122"/>
                      </a:endParaRPr>
                    </a:p>
                  </a:txBody>
                  <a:tcPr marL="68577" marR="68577" marT="0" marB="0" anchor="ctr" horzOverflow="overflow"/>
                </a:tc>
                <a:extLst>
                  <a:ext uri="{0D108BD9-81ED-4DB2-BD59-A6C34878D82A}">
                    <a16:rowId xmlns:a16="http://schemas.microsoft.com/office/drawing/2014/main" xmlns="" val="10007"/>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萍乡市武功山职业中等专业学校</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郑州铁路职业技术学院</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8"/>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新乡市职业教育中心</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辽宁石化职业技术学院</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09"/>
                  </a:ext>
                </a:extLst>
              </a:tr>
              <a:tr h="306195">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a16="http://schemas.microsoft.com/office/drawing/2014/main" xmlns="" val="10010"/>
                  </a:ext>
                </a:extLst>
              </a:tr>
            </a:tbl>
          </a:graphicData>
        </a:graphic>
      </p:graphicFrame>
      <p:grpSp>
        <p:nvGrpSpPr>
          <p:cNvPr id="11" name="组合 10"/>
          <p:cNvGrpSpPr/>
          <p:nvPr/>
        </p:nvGrpSpPr>
        <p:grpSpPr>
          <a:xfrm>
            <a:off x="-1" y="350874"/>
            <a:ext cx="11553715" cy="295169"/>
            <a:chOff x="0" y="404813"/>
            <a:chExt cx="10020232" cy="241230"/>
          </a:xfrm>
        </p:grpSpPr>
        <p:cxnSp>
          <p:nvCxnSpPr>
            <p:cNvPr id="12" name="直接连接符 11"/>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0" name="MH_Other_5"/>
          <p:cNvSpPr>
            <a:spLocks noChangeArrowheads="1"/>
          </p:cNvSpPr>
          <p:nvPr>
            <p:custDataLst>
              <p:tags r:id="rId1"/>
            </p:custDataLst>
          </p:nvPr>
        </p:nvSpPr>
        <p:spPr bwMode="auto">
          <a:xfrm>
            <a:off x="244703" y="726053"/>
            <a:ext cx="332174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（四）合作项目的其他院校</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316784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2"/>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1" y="6190539"/>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endParaRPr lang="zh-CN" altLang="en-US" sz="100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7" y="3946532"/>
            <a:ext cx="4211722" cy="923328"/>
          </a:xfrm>
          <a:prstGeom prst="rect">
            <a:avLst/>
          </a:prstGeom>
          <a:noFill/>
        </p:spPr>
        <p:txBody>
          <a:bodyPr wrap="none" lIns="91436" tIns="45719" rIns="91436" bIns="45719"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7" y="3174211"/>
            <a:ext cx="4054798" cy="923328"/>
          </a:xfrm>
          <a:prstGeom prst="rect">
            <a:avLst/>
          </a:prstGeom>
          <a:noFill/>
        </p:spPr>
        <p:txBody>
          <a:bodyPr wrap="square" lIns="91436" tIns="45719" rIns="91436" bIns="45719" rtlCol="0">
            <a:spAutoFit/>
          </a:bodyPr>
          <a:lstStyle/>
          <a:p>
            <a:pPr algn="ctr"/>
            <a:r>
              <a:rPr lang="zh-CN" altLang="en-US" sz="5400" b="1" spc="200" dirty="0" smtClean="0">
                <a:solidFill>
                  <a:srgbClr val="0070C0"/>
                </a:solidFill>
                <a:latin typeface="微软雅黑" pitchFamily="34" charset="-122"/>
                <a:ea typeface="微软雅黑" panose="020B0503020204020204" pitchFamily="34" charset="-122"/>
              </a:rPr>
              <a:t>敬请指导</a:t>
            </a:r>
            <a:endParaRPr lang="zh-CN" altLang="en-US" sz="5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8" name="任意多边形 27"/>
          <p:cNvSpPr/>
          <p:nvPr/>
        </p:nvSpPr>
        <p:spPr>
          <a:xfrm>
            <a:off x="2"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9" name="等腰三角形 28"/>
          <p:cNvSpPr/>
          <p:nvPr/>
        </p:nvSpPr>
        <p:spPr>
          <a:xfrm>
            <a:off x="0" y="174"/>
            <a:ext cx="10488059"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30" name="任意多边形 29"/>
          <p:cNvSpPr/>
          <p:nvPr/>
        </p:nvSpPr>
        <p:spPr>
          <a:xfrm>
            <a:off x="7171981" y="2"/>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grpSp>
        <p:nvGrpSpPr>
          <p:cNvPr id="32" name="组合 31"/>
          <p:cNvGrpSpPr/>
          <p:nvPr/>
        </p:nvGrpSpPr>
        <p:grpSpPr>
          <a:xfrm>
            <a:off x="1472806" y="2977511"/>
            <a:ext cx="4589348" cy="1839702"/>
            <a:chOff x="1490663" y="2131468"/>
            <a:chExt cx="4589348" cy="1839702"/>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4"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913729"/>
              <a:r>
                <a:rPr lang="zh-CN" altLang="en-US" sz="1200" dirty="0">
                  <a:solidFill>
                    <a:srgbClr val="3E3A39"/>
                  </a:solidFill>
                  <a:latin typeface="微软雅黑" pitchFamily="34" charset="-122"/>
                </a:rPr>
                <a:t>深圳国泰安教育技术股份有限公司</a:t>
              </a:r>
            </a:p>
          </p:txBody>
        </p:sp>
        <p:sp>
          <p:nvSpPr>
            <p:cNvPr id="36" name="标题 3"/>
            <p:cNvSpPr txBox="1">
              <a:spLocks/>
            </p:cNvSpPr>
            <p:nvPr/>
          </p:nvSpPr>
          <p:spPr>
            <a:xfrm>
              <a:off x="2459494" y="2878563"/>
              <a:ext cx="3620517"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29">
                <a:lnSpc>
                  <a:spcPts val="1300"/>
                </a:lnSpc>
              </a:pPr>
              <a:r>
                <a:rPr lang="zh-CN" altLang="en-US" sz="1000" dirty="0">
                  <a:solidFill>
                    <a:srgbClr val="C30D23"/>
                  </a:solidFill>
                  <a:latin typeface="微软雅黑" pitchFamily="34" charset="-122"/>
                </a:rPr>
                <a:t>联系人：</a:t>
              </a:r>
              <a:r>
                <a:rPr lang="zh-CN" altLang="en-US" sz="1000" dirty="0">
                  <a:solidFill>
                    <a:srgbClr val="3E3A39"/>
                  </a:solidFill>
                  <a:latin typeface="微软雅黑" pitchFamily="34" charset="-122"/>
                </a:rPr>
                <a:t>周 忠、毕晓峰</a:t>
              </a:r>
              <a:r>
                <a:rPr lang="zh-CN" altLang="en-US" sz="1000">
                  <a:solidFill>
                    <a:srgbClr val="3E3A39"/>
                  </a:solidFill>
                  <a:latin typeface="微软雅黑" pitchFamily="34" charset="-122"/>
                </a:rPr>
                <a:t>、</a:t>
              </a:r>
              <a:r>
                <a:rPr lang="zh-CN" altLang="en-US" sz="1000" smtClean="0">
                  <a:solidFill>
                    <a:srgbClr val="3E3A39"/>
                  </a:solidFill>
                  <a:latin typeface="微软雅黑" pitchFamily="34" charset="-122"/>
                </a:rPr>
                <a:t>薛 刚</a:t>
              </a:r>
              <a:r>
                <a:rPr lang="en-US" altLang="zh-CN" sz="1000" dirty="0" smtClean="0">
                  <a:solidFill>
                    <a:srgbClr val="3E3A39"/>
                  </a:solidFill>
                  <a:latin typeface="微软雅黑" pitchFamily="34" charset="-122"/>
                </a:rPr>
                <a:t>  </a:t>
              </a:r>
              <a:endParaRPr lang="en-US" altLang="zh-CN" sz="1000" dirty="0">
                <a:solidFill>
                  <a:srgbClr val="3E3A39"/>
                </a:solidFill>
                <a:latin typeface="微软雅黑" pitchFamily="34" charset="-122"/>
              </a:endParaRPr>
            </a:p>
            <a:p>
              <a:pPr defTabSz="913729">
                <a:lnSpc>
                  <a:spcPts val="1300"/>
                </a:lnSpc>
              </a:pPr>
              <a:r>
                <a:rPr lang="zh-CN" altLang="en-US" sz="1000" dirty="0">
                  <a:solidFill>
                    <a:srgbClr val="C30D23"/>
                  </a:solidFill>
                  <a:latin typeface="微软雅黑" pitchFamily="34" charset="-122"/>
                </a:rPr>
                <a:t>邮箱</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 zhong.zhou@gtafe.com</a:t>
              </a:r>
            </a:p>
            <a:p>
              <a:pPr defTabSz="913729">
                <a:lnSpc>
                  <a:spcPts val="1300"/>
                </a:lnSpc>
              </a:pPr>
              <a:r>
                <a:rPr lang="en-US" altLang="zh-CN" sz="1000" dirty="0">
                  <a:solidFill>
                    <a:srgbClr val="3E3A39"/>
                  </a:solidFill>
                  <a:latin typeface="微软雅黑" pitchFamily="34" charset="-122"/>
                </a:rPr>
                <a:t>           xiaofeng.bi@gtafe.com</a:t>
              </a:r>
            </a:p>
            <a:p>
              <a:pPr defTabSz="913729">
                <a:lnSpc>
                  <a:spcPts val="1300"/>
                </a:lnSpc>
              </a:pPr>
              <a:r>
                <a:rPr lang="en-US" altLang="zh-CN" sz="1000" dirty="0">
                  <a:solidFill>
                    <a:srgbClr val="3E3A39"/>
                  </a:solidFill>
                  <a:latin typeface="微软雅黑" pitchFamily="34" charset="-122"/>
                </a:rPr>
                <a:t>           gang.xue@gtafe.com</a:t>
              </a:r>
            </a:p>
            <a:p>
              <a:pPr defTabSz="913729">
                <a:lnSpc>
                  <a:spcPts val="1300"/>
                </a:lnSpc>
              </a:pPr>
              <a:r>
                <a:rPr lang="zh-CN" altLang="en-US" sz="1000" dirty="0">
                  <a:solidFill>
                    <a:srgbClr val="C30D23"/>
                  </a:solidFill>
                  <a:latin typeface="微软雅黑" pitchFamily="34" charset="-122"/>
                </a:rPr>
                <a:t>手机：</a:t>
              </a:r>
              <a:r>
                <a:rPr lang="en-US" altLang="zh-CN" sz="1000" dirty="0">
                  <a:solidFill>
                    <a:srgbClr val="3E3A39"/>
                  </a:solidFill>
                  <a:latin typeface="微软雅黑" pitchFamily="34" charset="-122"/>
                </a:rPr>
                <a:t> 13802575095</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18098999647</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13802587813</a:t>
              </a:r>
            </a:p>
            <a:p>
              <a:pPr defTabSz="913729">
                <a:lnSpc>
                  <a:spcPts val="1300"/>
                </a:lnSpc>
              </a:pPr>
              <a:r>
                <a:rPr lang="zh-CN" altLang="en-US" sz="1000" dirty="0">
                  <a:solidFill>
                    <a:srgbClr val="C30D23"/>
                  </a:solidFill>
                  <a:latin typeface="微软雅黑" pitchFamily="34" charset="-122"/>
                </a:rPr>
                <a:t>地址：</a:t>
              </a:r>
              <a:r>
                <a:rPr lang="en-US" altLang="zh-CN" sz="1000" dirty="0">
                  <a:solidFill>
                    <a:srgbClr val="C30D23"/>
                  </a:solidFill>
                  <a:latin typeface="微软雅黑" pitchFamily="34" charset="-122"/>
                </a:rPr>
                <a:t> </a:t>
              </a:r>
              <a:r>
                <a:rPr lang="zh-CN" altLang="en-US" sz="1000" dirty="0">
                  <a:solidFill>
                    <a:srgbClr val="3E3A39"/>
                  </a:solidFill>
                  <a:latin typeface="微软雅黑" pitchFamily="34" charset="-122"/>
                </a:rPr>
                <a:t>深圳市南山区学苑大道</a:t>
              </a:r>
              <a:r>
                <a:rPr lang="en-US" altLang="zh-CN" sz="1000" dirty="0">
                  <a:solidFill>
                    <a:srgbClr val="3E3A39"/>
                  </a:solidFill>
                  <a:latin typeface="微软雅黑" pitchFamily="34" charset="-122"/>
                </a:rPr>
                <a:t>1001</a:t>
              </a:r>
              <a:r>
                <a:rPr lang="zh-CN" altLang="en-US" sz="1000" dirty="0">
                  <a:solidFill>
                    <a:srgbClr val="3E3A39"/>
                  </a:solidFill>
                  <a:latin typeface="微软雅黑" pitchFamily="34" charset="-122"/>
                </a:rPr>
                <a:t>号南山智园</a:t>
              </a:r>
              <a:r>
                <a:rPr lang="en-US" altLang="zh-CN" sz="1000" dirty="0">
                  <a:solidFill>
                    <a:srgbClr val="3E3A39"/>
                  </a:solidFill>
                  <a:latin typeface="微软雅黑" pitchFamily="34" charset="-122"/>
                </a:rPr>
                <a:t>A4</a:t>
              </a:r>
              <a:r>
                <a:rPr lang="zh-CN" altLang="en-US" sz="1000" dirty="0">
                  <a:solidFill>
                    <a:srgbClr val="3E3A39"/>
                  </a:solidFill>
                  <a:latin typeface="微软雅黑" pitchFamily="34" charset="-122"/>
                </a:rPr>
                <a:t>栋</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Tree>
    <p:extLst>
      <p:ext uri="{BB962C8B-B14F-4D97-AF65-F5344CB8AC3E}">
        <p14:creationId xmlns:p14="http://schemas.microsoft.com/office/powerpoint/2010/main" val="341450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cxnSp>
        <p:nvCxnSpPr>
          <p:cNvPr id="32" name="直接连接符 31"/>
          <p:cNvCxnSpPr/>
          <p:nvPr/>
        </p:nvCxnSpPr>
        <p:spPr>
          <a:xfrm flipV="1">
            <a:off x="1768416" y="404813"/>
            <a:ext cx="6896819"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746904" y="4133656"/>
            <a:ext cx="2886010" cy="2031680"/>
          </a:xfrm>
          <a:prstGeom prst="rect">
            <a:avLst/>
          </a:prstGeom>
          <a:ln>
            <a:noFill/>
          </a:ln>
          <a:effectLst>
            <a:outerShdw blurRad="292100" dist="139700" dir="2700000" algn="tl" rotWithShape="0">
              <a:srgbClr val="333333">
                <a:alpha val="65000"/>
              </a:srgbClr>
            </a:outerShdw>
          </a:effectLst>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625" y="4146988"/>
            <a:ext cx="3072821" cy="2005015"/>
          </a:xfrm>
          <a:prstGeom prst="rect">
            <a:avLst/>
          </a:prstGeom>
          <a:ln>
            <a:noFill/>
          </a:ln>
          <a:effectLst>
            <a:outerShdw blurRad="292100" dist="139700" dir="2700000" algn="tl" rotWithShape="0">
              <a:srgbClr val="333333">
                <a:alpha val="65000"/>
              </a:srgbClr>
            </a:outerShdw>
          </a:effectLst>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6083" y="4135389"/>
            <a:ext cx="3164011" cy="2028213"/>
          </a:xfrm>
          <a:prstGeom prst="rect">
            <a:avLst/>
          </a:prstGeom>
          <a:ln>
            <a:noFill/>
          </a:ln>
          <a:effectLst>
            <a:outerShdw blurRad="292100" dist="139700" dir="2700000" algn="tl" rotWithShape="0">
              <a:srgbClr val="333333">
                <a:alpha val="65000"/>
              </a:srgbClr>
            </a:outerShdw>
          </a:effectLst>
        </p:spPr>
      </p:pic>
      <p:grpSp>
        <p:nvGrpSpPr>
          <p:cNvPr id="65" name="组合 13"/>
          <p:cNvGrpSpPr>
            <a:grpSpLocks/>
          </p:cNvGrpSpPr>
          <p:nvPr/>
        </p:nvGrpSpPr>
        <p:grpSpPr bwMode="auto">
          <a:xfrm>
            <a:off x="6090669" y="1665952"/>
            <a:ext cx="4267805" cy="912736"/>
            <a:chOff x="-120222" y="70500"/>
            <a:chExt cx="2740758" cy="585802"/>
          </a:xfrm>
        </p:grpSpPr>
        <p:sp>
          <p:nvSpPr>
            <p:cNvPr id="88" name="文本框 15"/>
            <p:cNvSpPr txBox="1">
              <a:spLocks noChangeArrowheads="1"/>
            </p:cNvSpPr>
            <p:nvPr/>
          </p:nvSpPr>
          <p:spPr bwMode="auto">
            <a:xfrm>
              <a:off x="797567" y="70500"/>
              <a:ext cx="975084" cy="21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 </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技术</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新变革</a:t>
              </a:r>
            </a:p>
          </p:txBody>
        </p:sp>
        <p:sp>
          <p:nvSpPr>
            <p:cNvPr id="89" name="文本框 16"/>
            <p:cNvSpPr txBox="1">
              <a:spLocks noChangeArrowheads="1"/>
            </p:cNvSpPr>
            <p:nvPr/>
          </p:nvSpPr>
          <p:spPr bwMode="auto">
            <a:xfrm>
              <a:off x="-120222" y="360001"/>
              <a:ext cx="2740758" cy="29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“云物移大智”时代：互联网</a:t>
              </a:r>
              <a:r>
                <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行动</a:t>
              </a:r>
              <a:endPar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66" name="TextBox 65"/>
          <p:cNvSpPr txBox="1"/>
          <p:nvPr/>
        </p:nvSpPr>
        <p:spPr>
          <a:xfrm>
            <a:off x="6872757"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云计算</a:t>
            </a:r>
          </a:p>
        </p:txBody>
      </p:sp>
      <p:sp>
        <p:nvSpPr>
          <p:cNvPr id="67" name="TextBox 66"/>
          <p:cNvSpPr txBox="1"/>
          <p:nvPr/>
        </p:nvSpPr>
        <p:spPr>
          <a:xfrm>
            <a:off x="7456365"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物联网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8" name="TextBox 67"/>
          <p:cNvSpPr txBox="1"/>
          <p:nvPr/>
        </p:nvSpPr>
        <p:spPr>
          <a:xfrm>
            <a:off x="8665235"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大数据</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9" name="TextBox 68"/>
          <p:cNvSpPr txBox="1"/>
          <p:nvPr/>
        </p:nvSpPr>
        <p:spPr>
          <a:xfrm>
            <a:off x="8059692" y="2742141"/>
            <a:ext cx="32754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移动互联网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70" name="TextBox 69"/>
          <p:cNvSpPr txBox="1"/>
          <p:nvPr/>
        </p:nvSpPr>
        <p:spPr>
          <a:xfrm>
            <a:off x="9334199" y="2790326"/>
            <a:ext cx="327540"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智慧城市</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71" name="组合 70"/>
          <p:cNvGrpSpPr/>
          <p:nvPr/>
        </p:nvGrpSpPr>
        <p:grpSpPr>
          <a:xfrm>
            <a:off x="7036527" y="2578684"/>
            <a:ext cx="2461442" cy="211640"/>
            <a:chOff x="5144055" y="2169090"/>
            <a:chExt cx="2076518" cy="178544"/>
          </a:xfrm>
        </p:grpSpPr>
        <p:cxnSp>
          <p:nvCxnSpPr>
            <p:cNvPr id="82" name="直接连接符 81"/>
            <p:cNvCxnSpPr>
              <a:stCxn id="89" idx="2"/>
              <a:endCxn id="66" idx="0"/>
            </p:cNvCxnSpPr>
            <p:nvPr/>
          </p:nvCxnSpPr>
          <p:spPr>
            <a:xfrm flipH="1">
              <a:off x="5144055" y="2169091"/>
              <a:ext cx="1002257" cy="147185"/>
            </a:xfrm>
            <a:prstGeom prst="line">
              <a:avLst/>
            </a:prstGeom>
            <a:noFill/>
            <a:ln w="3175" cap="flat" cmpd="sng" algn="ctr">
              <a:solidFill>
                <a:srgbClr val="4F81BD">
                  <a:shade val="95000"/>
                  <a:satMod val="105000"/>
                </a:srgbClr>
              </a:solidFill>
              <a:prstDash val="solid"/>
            </a:ln>
            <a:effectLst/>
          </p:spPr>
        </p:cxnSp>
        <p:cxnSp>
          <p:nvCxnSpPr>
            <p:cNvPr id="83" name="直接连接符 82"/>
            <p:cNvCxnSpPr>
              <a:stCxn id="89" idx="2"/>
              <a:endCxn id="70" idx="0"/>
            </p:cNvCxnSpPr>
            <p:nvPr/>
          </p:nvCxnSpPr>
          <p:spPr>
            <a:xfrm>
              <a:off x="6146312" y="2169091"/>
              <a:ext cx="1074261" cy="178543"/>
            </a:xfrm>
            <a:prstGeom prst="line">
              <a:avLst/>
            </a:prstGeom>
            <a:noFill/>
            <a:ln w="3175" cap="flat" cmpd="sng" algn="ctr">
              <a:solidFill>
                <a:srgbClr val="4F81BD">
                  <a:shade val="95000"/>
                  <a:satMod val="105000"/>
                </a:srgbClr>
              </a:solidFill>
              <a:prstDash val="solid"/>
            </a:ln>
            <a:effectLst/>
          </p:spPr>
        </p:cxnSp>
        <p:cxnSp>
          <p:nvCxnSpPr>
            <p:cNvPr id="84" name="直接连接符 83"/>
            <p:cNvCxnSpPr>
              <a:stCxn id="89" idx="2"/>
              <a:endCxn id="67" idx="0"/>
            </p:cNvCxnSpPr>
            <p:nvPr/>
          </p:nvCxnSpPr>
          <p:spPr>
            <a:xfrm flipH="1">
              <a:off x="5636398" y="2169091"/>
              <a:ext cx="509914" cy="147185"/>
            </a:xfrm>
            <a:prstGeom prst="line">
              <a:avLst/>
            </a:prstGeom>
            <a:noFill/>
            <a:ln w="3175" cap="flat" cmpd="sng" algn="ctr">
              <a:solidFill>
                <a:srgbClr val="4F81BD">
                  <a:shade val="95000"/>
                  <a:satMod val="105000"/>
                </a:srgbClr>
              </a:solidFill>
              <a:prstDash val="solid"/>
            </a:ln>
            <a:effectLst/>
          </p:spPr>
        </p:cxnSp>
        <p:cxnSp>
          <p:nvCxnSpPr>
            <p:cNvPr id="85" name="直接连接符 84"/>
            <p:cNvCxnSpPr>
              <a:stCxn id="89" idx="2"/>
              <a:endCxn id="69" idx="0"/>
            </p:cNvCxnSpPr>
            <p:nvPr/>
          </p:nvCxnSpPr>
          <p:spPr>
            <a:xfrm flipH="1">
              <a:off x="6145375" y="2169091"/>
              <a:ext cx="936" cy="137893"/>
            </a:xfrm>
            <a:prstGeom prst="line">
              <a:avLst/>
            </a:prstGeom>
            <a:noFill/>
            <a:ln w="3175" cap="flat" cmpd="sng" algn="ctr">
              <a:solidFill>
                <a:srgbClr val="4F81BD">
                  <a:shade val="95000"/>
                  <a:satMod val="105000"/>
                </a:srgbClr>
              </a:solidFill>
              <a:prstDash val="solid"/>
            </a:ln>
            <a:effectLst/>
          </p:spPr>
        </p:cxnSp>
        <p:cxnSp>
          <p:nvCxnSpPr>
            <p:cNvPr id="86" name="直接连接符 85"/>
            <p:cNvCxnSpPr>
              <a:stCxn id="89" idx="2"/>
              <a:endCxn id="68" idx="0"/>
            </p:cNvCxnSpPr>
            <p:nvPr/>
          </p:nvCxnSpPr>
          <p:spPr>
            <a:xfrm>
              <a:off x="6146312" y="2169091"/>
              <a:ext cx="509911" cy="147185"/>
            </a:xfrm>
            <a:prstGeom prst="line">
              <a:avLst/>
            </a:prstGeom>
            <a:noFill/>
            <a:ln w="3175" cap="flat" cmpd="sng" algn="ctr">
              <a:solidFill>
                <a:srgbClr val="4F81BD">
                  <a:shade val="95000"/>
                  <a:satMod val="105000"/>
                </a:srgbClr>
              </a:solidFill>
              <a:prstDash val="solid"/>
            </a:ln>
            <a:effectLst/>
          </p:spPr>
        </p:cxnSp>
      </p:grpSp>
      <p:grpSp>
        <p:nvGrpSpPr>
          <p:cNvPr id="72" name="组合 71"/>
          <p:cNvGrpSpPr/>
          <p:nvPr/>
        </p:nvGrpSpPr>
        <p:grpSpPr>
          <a:xfrm>
            <a:off x="2019324" y="2324311"/>
            <a:ext cx="3926382" cy="1319925"/>
            <a:chOff x="1064454" y="1815995"/>
            <a:chExt cx="2859474" cy="1113513"/>
          </a:xfrm>
        </p:grpSpPr>
        <p:grpSp>
          <p:nvGrpSpPr>
            <p:cNvPr id="73" name="组合 72"/>
            <p:cNvGrpSpPr/>
            <p:nvPr/>
          </p:nvGrpSpPr>
          <p:grpSpPr>
            <a:xfrm>
              <a:off x="1064454" y="1815995"/>
              <a:ext cx="2859474" cy="323166"/>
              <a:chOff x="729040" y="1878711"/>
              <a:chExt cx="3205450" cy="323166"/>
            </a:xfrm>
          </p:grpSpPr>
          <p:sp>
            <p:nvSpPr>
              <p:cNvPr id="80" name="燕尾形 79"/>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创新驱动战略</a:t>
                </a:r>
              </a:p>
            </p:txBody>
          </p:sp>
          <p:sp>
            <p:nvSpPr>
              <p:cNvPr id="81" name="燕尾形 80"/>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发展动力转换：</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1064454" y="2209428"/>
              <a:ext cx="2859474" cy="323166"/>
              <a:chOff x="729040" y="1878711"/>
              <a:chExt cx="3205450" cy="323166"/>
            </a:xfrm>
          </p:grpSpPr>
          <p:sp>
            <p:nvSpPr>
              <p:cNvPr id="78" name="燕尾形 77"/>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中国制造</a:t>
                </a:r>
                <a:r>
                  <a:rPr kumimoji="0" lang="en-US" altLang="zh-CN"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2025</a:t>
                </a:r>
              </a:p>
            </p:txBody>
          </p:sp>
          <p:sp>
            <p:nvSpPr>
              <p:cNvPr id="79" name="燕尾形 78"/>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产业转型升级：</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1064454" y="2606342"/>
              <a:ext cx="2859474" cy="323166"/>
              <a:chOff x="729040" y="1878711"/>
              <a:chExt cx="3205450" cy="323166"/>
            </a:xfrm>
          </p:grpSpPr>
          <p:sp>
            <p:nvSpPr>
              <p:cNvPr id="76" name="燕尾形 75"/>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“一带一路”</a:t>
                </a:r>
              </a:p>
            </p:txBody>
          </p:sp>
          <p:sp>
            <p:nvSpPr>
              <p:cNvPr id="77" name="燕尾形 76"/>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国际产能</a:t>
                </a: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合作：</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44" name="矩形 43"/>
          <p:cNvSpPr/>
          <p:nvPr/>
        </p:nvSpPr>
        <p:spPr>
          <a:xfrm>
            <a:off x="152268" y="845126"/>
            <a:ext cx="1616148"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技术新变革</a:t>
            </a:r>
            <a:endParaRPr lang="zh-CN" altLang="en-US" dirty="0">
              <a:solidFill>
                <a:srgbClr val="C00000"/>
              </a:solidFill>
            </a:endParaRPr>
          </a:p>
        </p:txBody>
      </p:sp>
      <p:sp>
        <p:nvSpPr>
          <p:cNvPr id="39" name="文本占位符 20"/>
          <p:cNvSpPr txBox="1">
            <a:spLocks/>
          </p:cNvSpPr>
          <p:nvPr/>
        </p:nvSpPr>
        <p:spPr>
          <a:xfrm>
            <a:off x="8641372" y="205729"/>
            <a:ext cx="2950623" cy="63939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13134"/>
            <a:r>
              <a:rPr lang="zh-CN" altLang="en-US" b="1" dirty="0" smtClean="0"/>
              <a:t>一、申建背景</a:t>
            </a:r>
            <a:r>
              <a:rPr lang="zh-CN" altLang="en-US" b="1" dirty="0"/>
              <a:t>与目标</a:t>
            </a:r>
          </a:p>
        </p:txBody>
      </p:sp>
    </p:spTree>
    <p:extLst>
      <p:ext uri="{BB962C8B-B14F-4D97-AF65-F5344CB8AC3E}">
        <p14:creationId xmlns:p14="http://schemas.microsoft.com/office/powerpoint/2010/main" val="2512830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cxnSp>
        <p:nvCxnSpPr>
          <p:cNvPr id="32" name="直接连接符 31"/>
          <p:cNvCxnSpPr/>
          <p:nvPr/>
        </p:nvCxnSpPr>
        <p:spPr>
          <a:xfrm>
            <a:off x="1768416" y="404813"/>
            <a:ext cx="97758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9"/>
          <p:cNvSpPr txBox="1"/>
          <p:nvPr/>
        </p:nvSpPr>
        <p:spPr>
          <a:xfrm>
            <a:off x="646754" y="1584771"/>
            <a:ext cx="10087921" cy="830997"/>
          </a:xfrm>
          <a:prstGeom prst="rect">
            <a:avLst/>
          </a:prstGeom>
          <a:solidFill>
            <a:srgbClr val="F3F6FB"/>
          </a:solidFill>
          <a:ln w="3175">
            <a:noFill/>
            <a:miter lim="800000"/>
          </a:ln>
        </p:spPr>
        <p:txBody>
          <a:bodyPr wrap="square">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通过人才需求调研，获得产业链岗位分布、企业人才需求规模、能力要求、工作任务等信息，以及职业院校相关专业（群）人才培养规模与质量，分解职业能力需求，指导学校专业群</a:t>
            </a:r>
            <a:r>
              <a:rPr kumimoji="0" lang="zh-CN" altLang="en-US"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构建。</a:t>
            </a: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4" name="圆角矩形 123"/>
          <p:cNvSpPr/>
          <p:nvPr/>
        </p:nvSpPr>
        <p:spPr>
          <a:xfrm>
            <a:off x="686585" y="4236642"/>
            <a:ext cx="1452362" cy="498478"/>
          </a:xfrm>
          <a:prstGeom prst="roundRect">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产业链</a:t>
            </a: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岗位群</a:t>
            </a: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5" name="圆角矩形 124"/>
          <p:cNvSpPr/>
          <p:nvPr/>
        </p:nvSpPr>
        <p:spPr>
          <a:xfrm>
            <a:off x="786072" y="4847889"/>
            <a:ext cx="421427" cy="1180087"/>
          </a:xfrm>
          <a:prstGeom prst="roundRect">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细分</a:t>
            </a: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工种</a:t>
            </a: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6" name="圆角矩形 125"/>
          <p:cNvSpPr/>
          <p:nvPr/>
        </p:nvSpPr>
        <p:spPr>
          <a:xfrm>
            <a:off x="1614736" y="4847890"/>
            <a:ext cx="396999" cy="1180087"/>
          </a:xfrm>
          <a:prstGeom prst="roundRect">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工作任务</a:t>
            </a: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7" name="圆角矩形 126"/>
          <p:cNvSpPr/>
          <p:nvPr/>
        </p:nvSpPr>
        <p:spPr>
          <a:xfrm>
            <a:off x="2858907" y="4231849"/>
            <a:ext cx="1459365" cy="498478"/>
          </a:xfrm>
          <a:prstGeom prst="roundRect">
            <a:avLst/>
          </a:prstGeom>
          <a:solidFill>
            <a:srgbClr val="00B0F0"/>
          </a:solidFill>
          <a:ln w="254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职业能力分解</a:t>
            </a: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8" name="圆角矩形 127"/>
          <p:cNvSpPr/>
          <p:nvPr/>
        </p:nvSpPr>
        <p:spPr>
          <a:xfrm>
            <a:off x="5059918" y="4231849"/>
            <a:ext cx="1494531" cy="498478"/>
          </a:xfrm>
          <a:prstGeom prst="round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对应专业群</a:t>
            </a:r>
          </a:p>
        </p:txBody>
      </p:sp>
      <p:sp>
        <p:nvSpPr>
          <p:cNvPr id="129" name="圆角矩形 128"/>
          <p:cNvSpPr/>
          <p:nvPr/>
        </p:nvSpPr>
        <p:spPr>
          <a:xfrm>
            <a:off x="2132944" y="3505544"/>
            <a:ext cx="3111150" cy="498478"/>
          </a:xfrm>
          <a:prstGeom prst="round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调研手段（网络调研</a:t>
            </a:r>
            <a:r>
              <a:rPr kumimoji="0" lang="en-US" altLang="zh-CN" sz="13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3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实地调研）</a:t>
            </a:r>
            <a:endParaRPr kumimoji="0" lang="en-US" altLang="zh-CN" sz="13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文献法、</a:t>
            </a:r>
            <a:r>
              <a:rPr kumimoji="0" lang="zh-CN" altLang="en-US" sz="13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问卷法</a:t>
            </a:r>
            <a:r>
              <a:rPr kumimoji="0" lang="zh-CN" altLang="en-US" sz="13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、访谈法、</a:t>
            </a:r>
            <a:r>
              <a:rPr kumimoji="0" lang="zh-CN" altLang="en-US" sz="13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现场考察等</a:t>
            </a:r>
          </a:p>
        </p:txBody>
      </p:sp>
      <p:sp>
        <p:nvSpPr>
          <p:cNvPr id="130" name="圆角矩形 129"/>
          <p:cNvSpPr/>
          <p:nvPr/>
        </p:nvSpPr>
        <p:spPr>
          <a:xfrm>
            <a:off x="392753" y="3505544"/>
            <a:ext cx="1674275" cy="498478"/>
          </a:xfrm>
          <a:prstGeom prst="roundRect">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行业企业人才需求</a:t>
            </a:r>
            <a:endParaRPr kumimoji="0" lang="en-US" altLang="zh-CN"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（规模、能力要求）</a:t>
            </a:r>
            <a:endParaRPr kumimoji="0" lang="en-US" altLang="zh-CN"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1" name="圆角矩形 130"/>
          <p:cNvSpPr/>
          <p:nvPr/>
        </p:nvSpPr>
        <p:spPr>
          <a:xfrm>
            <a:off x="5331856" y="3505544"/>
            <a:ext cx="1574933" cy="498478"/>
          </a:xfrm>
          <a:prstGeom prst="round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职业院校人才培养</a:t>
            </a:r>
            <a:endParaRPr kumimoji="0" lang="en-US" altLang="zh-CN"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（规模、培养质量）</a:t>
            </a: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2" name="圆角矩形 131"/>
          <p:cNvSpPr/>
          <p:nvPr/>
        </p:nvSpPr>
        <p:spPr>
          <a:xfrm>
            <a:off x="2870207" y="4855076"/>
            <a:ext cx="396999" cy="1172900"/>
          </a:xfrm>
          <a:prstGeom prst="roundRect">
            <a:avLst/>
          </a:prstGeom>
          <a:solidFill>
            <a:srgbClr val="00B0F0"/>
          </a:solidFill>
          <a:ln w="254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基本能力</a:t>
            </a:r>
          </a:p>
        </p:txBody>
      </p:sp>
      <p:sp>
        <p:nvSpPr>
          <p:cNvPr id="133" name="圆角矩形 132"/>
          <p:cNvSpPr/>
          <p:nvPr/>
        </p:nvSpPr>
        <p:spPr>
          <a:xfrm>
            <a:off x="3389662" y="4855076"/>
            <a:ext cx="396999" cy="1172900"/>
          </a:xfrm>
          <a:prstGeom prst="roundRect">
            <a:avLst/>
          </a:prstGeom>
          <a:solidFill>
            <a:srgbClr val="00B0F0"/>
          </a:solidFill>
          <a:ln w="254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技术能力</a:t>
            </a:r>
          </a:p>
        </p:txBody>
      </p:sp>
      <p:sp>
        <p:nvSpPr>
          <p:cNvPr id="134" name="圆角矩形 133"/>
          <p:cNvSpPr/>
          <p:nvPr/>
        </p:nvSpPr>
        <p:spPr>
          <a:xfrm>
            <a:off x="3909117" y="4855076"/>
            <a:ext cx="396999" cy="1172900"/>
          </a:xfrm>
          <a:prstGeom prst="roundRect">
            <a:avLst/>
          </a:prstGeom>
          <a:solidFill>
            <a:srgbClr val="00B0F0"/>
          </a:solidFill>
          <a:ln w="254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通用能力</a:t>
            </a:r>
          </a:p>
        </p:txBody>
      </p:sp>
      <p:sp>
        <p:nvSpPr>
          <p:cNvPr id="135" name="圆角矩形 134"/>
          <p:cNvSpPr/>
          <p:nvPr/>
        </p:nvSpPr>
        <p:spPr>
          <a:xfrm>
            <a:off x="5217045" y="4855076"/>
            <a:ext cx="396999" cy="1172900"/>
          </a:xfrm>
          <a:prstGeom prst="round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专业构成</a:t>
            </a:r>
          </a:p>
        </p:txBody>
      </p:sp>
      <p:sp>
        <p:nvSpPr>
          <p:cNvPr id="136" name="圆角矩形 135"/>
          <p:cNvSpPr/>
          <p:nvPr/>
        </p:nvSpPr>
        <p:spPr>
          <a:xfrm>
            <a:off x="6029743" y="4855076"/>
            <a:ext cx="396999" cy="1172900"/>
          </a:xfrm>
          <a:prstGeom prst="round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培养规格</a:t>
            </a:r>
          </a:p>
        </p:txBody>
      </p:sp>
      <p:sp>
        <p:nvSpPr>
          <p:cNvPr id="137" name="左箭头 136"/>
          <p:cNvSpPr/>
          <p:nvPr/>
        </p:nvSpPr>
        <p:spPr>
          <a:xfrm>
            <a:off x="2421506" y="4376931"/>
            <a:ext cx="354675" cy="186189"/>
          </a:xfrm>
          <a:prstGeom prst="leftArrow">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8" name="右箭头 137"/>
          <p:cNvSpPr/>
          <p:nvPr/>
        </p:nvSpPr>
        <p:spPr>
          <a:xfrm>
            <a:off x="4403839" y="4363774"/>
            <a:ext cx="389382" cy="212504"/>
          </a:xfrm>
          <a:prstGeom prst="rightArrow">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06" name="Group 3"/>
          <p:cNvGrpSpPr/>
          <p:nvPr/>
        </p:nvGrpSpPr>
        <p:grpSpPr>
          <a:xfrm>
            <a:off x="7358068" y="2568748"/>
            <a:ext cx="4038478" cy="3979931"/>
            <a:chOff x="1262" y="704"/>
            <a:chExt cx="3173" cy="3127"/>
          </a:xfrm>
        </p:grpSpPr>
        <p:sp>
          <p:nvSpPr>
            <p:cNvPr id="108" name="Oval 4"/>
            <p:cNvSpPr/>
            <p:nvPr/>
          </p:nvSpPr>
          <p:spPr>
            <a:xfrm>
              <a:off x="1581" y="933"/>
              <a:ext cx="2533" cy="2533"/>
            </a:xfrm>
            <a:prstGeom prst="ellipse">
              <a:avLst/>
            </a:prstGeom>
            <a:noFill/>
            <a:ln w="28575" cap="flat" cmpd="sng">
              <a:solidFill>
                <a:srgbClr val="969696"/>
              </a:solid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9" name="Line 5"/>
            <p:cNvSpPr/>
            <p:nvPr/>
          </p:nvSpPr>
          <p:spPr>
            <a:xfrm flipH="1">
              <a:off x="3145" y="1344"/>
              <a:ext cx="110" cy="247"/>
            </a:xfrm>
            <a:prstGeom prst="line">
              <a:avLst/>
            </a:prstGeom>
            <a:ln w="19050" cap="flat" cmpd="sng">
              <a:solidFill>
                <a:srgbClr val="969696"/>
              </a:solidFill>
              <a:prstDash val="solid"/>
              <a:round/>
              <a:headEnd type="none" w="med" len="med"/>
              <a:tailEnd type="none" w="med" len="med"/>
            </a:ln>
          </p:spPr>
        </p:sp>
        <p:sp>
          <p:nvSpPr>
            <p:cNvPr id="110" name="Line 6"/>
            <p:cNvSpPr/>
            <p:nvPr/>
          </p:nvSpPr>
          <p:spPr>
            <a:xfrm flipH="1">
              <a:off x="3511" y="1984"/>
              <a:ext cx="256" cy="91"/>
            </a:xfrm>
            <a:prstGeom prst="line">
              <a:avLst/>
            </a:prstGeom>
            <a:ln w="19050" cap="flat" cmpd="sng">
              <a:solidFill>
                <a:srgbClr val="969696"/>
              </a:solidFill>
              <a:prstDash val="solid"/>
              <a:round/>
              <a:headEnd type="none" w="med" len="med"/>
              <a:tailEnd type="none" w="med" len="med"/>
            </a:ln>
          </p:spPr>
        </p:sp>
        <p:sp>
          <p:nvSpPr>
            <p:cNvPr id="111" name="Line 7"/>
            <p:cNvSpPr/>
            <p:nvPr/>
          </p:nvSpPr>
          <p:spPr>
            <a:xfrm>
              <a:off x="3401" y="2624"/>
              <a:ext cx="210" cy="183"/>
            </a:xfrm>
            <a:prstGeom prst="line">
              <a:avLst/>
            </a:prstGeom>
            <a:ln w="19050" cap="flat" cmpd="sng">
              <a:solidFill>
                <a:srgbClr val="969696"/>
              </a:solidFill>
              <a:prstDash val="solid"/>
              <a:round/>
              <a:headEnd type="none" w="med" len="med"/>
              <a:tailEnd type="none" w="med" len="med"/>
            </a:ln>
          </p:spPr>
        </p:sp>
        <p:sp>
          <p:nvSpPr>
            <p:cNvPr id="112" name="Line 8"/>
            <p:cNvSpPr/>
            <p:nvPr/>
          </p:nvSpPr>
          <p:spPr>
            <a:xfrm flipH="1">
              <a:off x="2843" y="2898"/>
              <a:ext cx="10" cy="339"/>
            </a:xfrm>
            <a:prstGeom prst="line">
              <a:avLst/>
            </a:prstGeom>
            <a:ln w="19050" cap="flat" cmpd="sng">
              <a:solidFill>
                <a:srgbClr val="969696"/>
              </a:solidFill>
              <a:prstDash val="solid"/>
              <a:round/>
              <a:headEnd type="none" w="med" len="med"/>
              <a:tailEnd type="none" w="med" len="med"/>
            </a:ln>
          </p:spPr>
        </p:sp>
        <p:sp>
          <p:nvSpPr>
            <p:cNvPr id="113" name="Line 9"/>
            <p:cNvSpPr/>
            <p:nvPr/>
          </p:nvSpPr>
          <p:spPr>
            <a:xfrm flipH="1">
              <a:off x="2112" y="2651"/>
              <a:ext cx="173" cy="147"/>
            </a:xfrm>
            <a:prstGeom prst="line">
              <a:avLst/>
            </a:prstGeom>
            <a:ln w="19050" cap="flat" cmpd="sng">
              <a:solidFill>
                <a:srgbClr val="969696"/>
              </a:solidFill>
              <a:prstDash val="solid"/>
              <a:round/>
              <a:headEnd type="none" w="med" len="med"/>
              <a:tailEnd type="none" w="med" len="med"/>
            </a:ln>
          </p:spPr>
        </p:sp>
        <p:sp>
          <p:nvSpPr>
            <p:cNvPr id="114" name="Line 10"/>
            <p:cNvSpPr/>
            <p:nvPr/>
          </p:nvSpPr>
          <p:spPr>
            <a:xfrm>
              <a:off x="1911" y="1975"/>
              <a:ext cx="247" cy="100"/>
            </a:xfrm>
            <a:prstGeom prst="line">
              <a:avLst/>
            </a:prstGeom>
            <a:ln w="19050" cap="flat" cmpd="sng">
              <a:solidFill>
                <a:srgbClr val="969696"/>
              </a:solidFill>
              <a:prstDash val="solid"/>
              <a:round/>
              <a:headEnd type="none" w="med" len="med"/>
              <a:tailEnd type="none" w="med" len="med"/>
            </a:ln>
          </p:spPr>
        </p:sp>
        <p:sp>
          <p:nvSpPr>
            <p:cNvPr id="115" name="Line 11"/>
            <p:cNvSpPr/>
            <p:nvPr/>
          </p:nvSpPr>
          <p:spPr>
            <a:xfrm>
              <a:off x="2432" y="1353"/>
              <a:ext cx="110" cy="229"/>
            </a:xfrm>
            <a:prstGeom prst="line">
              <a:avLst/>
            </a:prstGeom>
            <a:ln w="19050" cap="flat" cmpd="sng">
              <a:solidFill>
                <a:srgbClr val="969696"/>
              </a:solidFill>
              <a:prstDash val="solid"/>
              <a:round/>
              <a:headEnd type="none" w="med" len="med"/>
              <a:tailEnd type="none" w="med" len="med"/>
            </a:ln>
          </p:spPr>
        </p:sp>
        <p:sp>
          <p:nvSpPr>
            <p:cNvPr id="116" name="Oval 12"/>
            <p:cNvSpPr/>
            <p:nvPr/>
          </p:nvSpPr>
          <p:spPr>
            <a:xfrm>
              <a:off x="2201" y="1546"/>
              <a:ext cx="1300" cy="1300"/>
            </a:xfrm>
            <a:prstGeom prst="ellipse">
              <a:avLst/>
            </a:prstGeom>
            <a:solidFill>
              <a:srgbClr val="4BACC6">
                <a:lumMod val="75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400" b="1"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具体</a:t>
              </a:r>
              <a:r>
                <a:rPr kumimoji="0" lang="zh-CN" altLang="en-US" sz="1400" b="1"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调研</a:t>
              </a:r>
              <a:endParaRPr kumimoji="0" lang="en-US" altLang="zh-CN" sz="1400" b="1"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400" b="1" i="0" u="none" strike="noStrike" kern="120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内容范围</a:t>
              </a:r>
              <a:endParaRPr kumimoji="0" lang="zh-TW"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17" name="Oval 13"/>
            <p:cNvSpPr/>
            <p:nvPr/>
          </p:nvSpPr>
          <p:spPr>
            <a:xfrm>
              <a:off x="1262" y="1582"/>
              <a:ext cx="704" cy="704"/>
            </a:xfrm>
            <a:prstGeom prst="ellipse">
              <a:avLst/>
            </a:prstGeom>
            <a:solidFill>
              <a:srgbClr val="1F497D">
                <a:lumMod val="20000"/>
                <a:lumOff val="8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毕业生跟踪调研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8" name="Oval 14"/>
            <p:cNvSpPr/>
            <p:nvPr/>
          </p:nvSpPr>
          <p:spPr>
            <a:xfrm>
              <a:off x="1948" y="714"/>
              <a:ext cx="704" cy="704"/>
            </a:xfrm>
            <a:prstGeom prst="ellipse">
              <a:avLst/>
            </a:prstGeom>
            <a:solidFill>
              <a:srgbClr val="8064A2">
                <a:lumMod val="40000"/>
                <a:lumOff val="6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产业背景调研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9" name="Oval 15"/>
            <p:cNvSpPr/>
            <p:nvPr/>
          </p:nvSpPr>
          <p:spPr>
            <a:xfrm>
              <a:off x="3036" y="704"/>
              <a:ext cx="704" cy="704"/>
            </a:xfrm>
            <a:prstGeom prst="ellipse">
              <a:avLst/>
            </a:prstGeom>
            <a:solidFill>
              <a:srgbClr val="1F497D">
                <a:lumMod val="40000"/>
                <a:lumOff val="6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企业需求调研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0" name="Oval 16"/>
            <p:cNvSpPr/>
            <p:nvPr/>
          </p:nvSpPr>
          <p:spPr>
            <a:xfrm>
              <a:off x="3731" y="1563"/>
              <a:ext cx="704" cy="704"/>
            </a:xfrm>
            <a:prstGeom prst="ellipse">
              <a:avLst/>
            </a:prstGeom>
            <a:solidFill>
              <a:srgbClr val="EEECE1">
                <a:lumMod val="9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岗位典型工作任务调研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1" name="Oval 17"/>
            <p:cNvSpPr/>
            <p:nvPr/>
          </p:nvSpPr>
          <p:spPr>
            <a:xfrm>
              <a:off x="3484" y="2651"/>
              <a:ext cx="704" cy="704"/>
            </a:xfrm>
            <a:prstGeom prst="ellipse">
              <a:avLst/>
            </a:prstGeom>
            <a:solidFill>
              <a:srgbClr val="4BACC6">
                <a:lumMod val="60000"/>
                <a:lumOff val="4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用人单位调研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2" name="Oval 18"/>
            <p:cNvSpPr/>
            <p:nvPr/>
          </p:nvSpPr>
          <p:spPr>
            <a:xfrm>
              <a:off x="2506" y="3127"/>
              <a:ext cx="704" cy="704"/>
            </a:xfrm>
            <a:prstGeom prst="ellipse">
              <a:avLst/>
            </a:prstGeom>
            <a:solidFill>
              <a:srgbClr val="F79646">
                <a:lumMod val="40000"/>
                <a:lumOff val="6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职业标准调研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3" name="Oval 19"/>
            <p:cNvSpPr/>
            <p:nvPr/>
          </p:nvSpPr>
          <p:spPr>
            <a:xfrm>
              <a:off x="1519" y="2651"/>
              <a:ext cx="704" cy="704"/>
            </a:xfrm>
            <a:prstGeom prst="ellipse">
              <a:avLst/>
            </a:prstGeom>
            <a:solidFill>
              <a:srgbClr val="1F497D">
                <a:lumMod val="40000"/>
                <a:lumOff val="60000"/>
              </a:srgbClr>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人才市场调研</a:t>
              </a:r>
              <a:endParaRPr kumimoji="0" lang="zh-TW" altLang="en-US" sz="1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07" name="TextBox 13"/>
          <p:cNvSpPr txBox="1">
            <a:spLocks noChangeArrowheads="1"/>
          </p:cNvSpPr>
          <p:nvPr/>
        </p:nvSpPr>
        <p:spPr bwMode="auto">
          <a:xfrm>
            <a:off x="1918438" y="2831267"/>
            <a:ext cx="3613967" cy="373827"/>
          </a:xfrm>
          <a:prstGeom prst="rect">
            <a:avLst/>
          </a:prstGeom>
          <a:solidFill>
            <a:srgbClr val="266678"/>
          </a:solid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企业人才需求调研</a:t>
            </a: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114463" y="684619"/>
            <a:ext cx="1616148"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企业新需求</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824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cxnSp>
        <p:nvCxnSpPr>
          <p:cNvPr id="32" name="直接连接符 31"/>
          <p:cNvCxnSpPr/>
          <p:nvPr/>
        </p:nvCxnSpPr>
        <p:spPr>
          <a:xfrm>
            <a:off x="1768416" y="404813"/>
            <a:ext cx="979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组合 29"/>
          <p:cNvGrpSpPr/>
          <p:nvPr/>
        </p:nvGrpSpPr>
        <p:grpSpPr>
          <a:xfrm>
            <a:off x="801071" y="1977390"/>
            <a:ext cx="5006403" cy="957263"/>
            <a:chOff x="2" y="1417340"/>
            <a:chExt cx="4244670" cy="792236"/>
          </a:xfrm>
        </p:grpSpPr>
        <p:sp>
          <p:nvSpPr>
            <p:cNvPr id="70" name="MH_Text_1"/>
            <p:cNvSpPr>
              <a:spLocks/>
            </p:cNvSpPr>
            <p:nvPr>
              <p:custDataLst>
                <p:tags r:id="rId11"/>
              </p:custDataLst>
            </p:nvPr>
          </p:nvSpPr>
          <p:spPr bwMode="auto">
            <a:xfrm>
              <a:off x="2" y="1417340"/>
              <a:ext cx="3481388"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专业与产业脱节</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差异化特色没有形成</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71" name="MH_SubTitle_1"/>
            <p:cNvSpPr/>
            <p:nvPr>
              <p:custDataLst>
                <p:tags r:id="rId12"/>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专业建设问题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grpSp>
      <p:grpSp>
        <p:nvGrpSpPr>
          <p:cNvPr id="64" name="组合 30"/>
          <p:cNvGrpSpPr/>
          <p:nvPr/>
        </p:nvGrpSpPr>
        <p:grpSpPr>
          <a:xfrm>
            <a:off x="801071" y="3257080"/>
            <a:ext cx="5006403" cy="956978"/>
            <a:chOff x="2" y="2353893"/>
            <a:chExt cx="4244670" cy="792000"/>
          </a:xfrm>
        </p:grpSpPr>
        <p:sp>
          <p:nvSpPr>
            <p:cNvPr id="68" name="MH_Text_3"/>
            <p:cNvSpPr>
              <a:spLocks/>
            </p:cNvSpPr>
            <p:nvPr>
              <p:custDataLst>
                <p:tags r:id="rId9"/>
              </p:custDataLst>
            </p:nvPr>
          </p:nvSpPr>
          <p:spPr bwMode="auto">
            <a:xfrm>
              <a:off x="2" y="2353893"/>
              <a:ext cx="3481388"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ea typeface="微软雅黑" pitchFamily="34" charset="-122"/>
                </a:rPr>
                <a:t>重硬件建设</a:t>
              </a:r>
              <a:endParaRPr kumimoji="0" lang="en-US" altLang="zh-CN" sz="2000" b="1" i="0" u="none" strike="noStrike" kern="0" cap="none" spc="0" normalizeH="0" baseline="0" noProof="0" dirty="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ea typeface="微软雅黑" pitchFamily="34" charset="-122"/>
                </a:rPr>
                <a:t>轻软件及资源建设</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9" name="MH_SubTitle_3"/>
            <p:cNvSpPr/>
            <p:nvPr>
              <p:custDataLst>
                <p:tags r:id="rId10"/>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latin typeface="Calibri"/>
                  <a:ea typeface="微软雅黑" panose="020B0503020204020204" pitchFamily="34" charset="-122"/>
                </a:rPr>
                <a:t>信息化建设</a:t>
              </a:r>
              <a:endParaRPr kumimoji="0" lang="en-US" altLang="zh-CN" sz="1600" b="1" i="0" u="none" strike="noStrike" kern="0" cap="none" spc="0" normalizeH="0" baseline="0" noProof="0" dirty="0" smtClean="0">
                <a:ln>
                  <a:noFill/>
                </a:ln>
                <a:solidFill>
                  <a:srgbClr val="333333"/>
                </a:solidFill>
                <a:effectLst/>
                <a:uLnTx/>
                <a:uFillTx/>
                <a:latin typeface="Calibri"/>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latin typeface="Calibri"/>
                  <a:ea typeface="微软雅黑" panose="020B0503020204020204" pitchFamily="34" charset="-122"/>
                </a:rPr>
                <a:t>问题</a:t>
              </a:r>
              <a:endParaRPr kumimoji="0" lang="zh-CN" altLang="en-US" sz="1600" b="1" i="0" u="none" strike="noStrike" kern="0" cap="none" spc="0" normalizeH="0" baseline="0" noProof="0" dirty="0">
                <a:ln>
                  <a:noFill/>
                </a:ln>
                <a:solidFill>
                  <a:srgbClr val="333333"/>
                </a:solidFill>
                <a:effectLst/>
                <a:uLnTx/>
                <a:uFillTx/>
                <a:latin typeface="Calibri"/>
                <a:ea typeface="微软雅黑" panose="020B0503020204020204" pitchFamily="34" charset="-122"/>
              </a:endParaRPr>
            </a:p>
          </p:txBody>
        </p:sp>
      </p:grpSp>
      <p:grpSp>
        <p:nvGrpSpPr>
          <p:cNvPr id="65" name="组合 31"/>
          <p:cNvGrpSpPr/>
          <p:nvPr/>
        </p:nvGrpSpPr>
        <p:grpSpPr>
          <a:xfrm>
            <a:off x="801071" y="4578057"/>
            <a:ext cx="5006403" cy="957838"/>
            <a:chOff x="2" y="3361556"/>
            <a:chExt cx="4244670" cy="792712"/>
          </a:xfrm>
        </p:grpSpPr>
        <p:sp>
          <p:nvSpPr>
            <p:cNvPr id="66" name="MH_Text_5"/>
            <p:cNvSpPr>
              <a:spLocks/>
            </p:cNvSpPr>
            <p:nvPr>
              <p:custDataLst>
                <p:tags r:id="rId7"/>
              </p:custDataLst>
            </p:nvPr>
          </p:nvSpPr>
          <p:spPr bwMode="auto">
            <a:xfrm>
              <a:off x="2" y="3362268"/>
              <a:ext cx="3481388"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师资</a:t>
              </a:r>
              <a:r>
                <a:rPr kumimoji="0" lang="zh-CN" altLang="en-US" sz="2000" b="1" i="0" u="none" strike="noStrike" kern="0" cap="none" spc="0" normalizeH="0" baseline="0" noProof="0" dirty="0">
                  <a:ln>
                    <a:noFill/>
                  </a:ln>
                  <a:solidFill>
                    <a:srgbClr val="FFFFFF"/>
                  </a:solidFill>
                  <a:effectLst/>
                  <a:uLnTx/>
                  <a:uFillTx/>
                  <a:ea typeface="微软雅黑" pitchFamily="34" charset="-122"/>
                </a:rPr>
                <a:t>力量</a:t>
              </a: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薄弱</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培训</a:t>
              </a:r>
              <a:r>
                <a:rPr kumimoji="0" lang="zh-CN" altLang="en-US" sz="2000" b="1" i="0" u="none" strike="noStrike" kern="0" cap="none" spc="0" normalizeH="0" baseline="0" noProof="0" dirty="0">
                  <a:ln>
                    <a:noFill/>
                  </a:ln>
                  <a:solidFill>
                    <a:srgbClr val="FFFFFF"/>
                  </a:solidFill>
                  <a:effectLst/>
                  <a:uLnTx/>
                  <a:uFillTx/>
                  <a:ea typeface="微软雅黑" pitchFamily="34" charset="-122"/>
                </a:rPr>
                <a:t>提升滞后</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7" name="MH_SubTitle_5"/>
            <p:cNvSpPr/>
            <p:nvPr>
              <p:custDataLst>
                <p:tags r:id="rId8"/>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rPr>
                <a:t>师资建设问题</a:t>
              </a:r>
            </a:p>
          </p:txBody>
        </p:sp>
      </p:grpSp>
      <p:sp>
        <p:nvSpPr>
          <p:cNvPr id="61" name="MH_Text_2"/>
          <p:cNvSpPr>
            <a:spLocks/>
          </p:cNvSpPr>
          <p:nvPr>
            <p:custDataLst>
              <p:tags r:id="rId1"/>
            </p:custDataLst>
          </p:nvPr>
        </p:nvSpPr>
        <p:spPr bwMode="auto">
          <a:xfrm flipH="1">
            <a:off x="7178596" y="3257080"/>
            <a:ext cx="4106144" cy="956978"/>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ea typeface="微软雅黑" pitchFamily="34" charset="-122"/>
              </a:rPr>
              <a:t>课程体系不</a:t>
            </a: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完备</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信息技术应用不够</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2" name="MH_SubTitle_2"/>
          <p:cNvSpPr/>
          <p:nvPr>
            <p:custDataLst>
              <p:tags r:id="rId2"/>
            </p:custDataLst>
          </p:nvPr>
        </p:nvSpPr>
        <p:spPr>
          <a:xfrm flipH="1">
            <a:off x="6317055" y="3257080"/>
            <a:ext cx="1273813" cy="956978"/>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双创教育问题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sp>
        <p:nvSpPr>
          <p:cNvPr id="59" name="MH_Text_4"/>
          <p:cNvSpPr>
            <a:spLocks/>
          </p:cNvSpPr>
          <p:nvPr>
            <p:custDataLst>
              <p:tags r:id="rId3"/>
            </p:custDataLst>
          </p:nvPr>
        </p:nvSpPr>
        <p:spPr bwMode="auto">
          <a:xfrm flipH="1">
            <a:off x="7219396" y="4578057"/>
            <a:ext cx="4106144" cy="956978"/>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服务能力较弱</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辐射带动不强</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0" name="MH_SubTitle_4"/>
          <p:cNvSpPr/>
          <p:nvPr>
            <p:custDataLst>
              <p:tags r:id="rId4"/>
            </p:custDataLst>
          </p:nvPr>
        </p:nvSpPr>
        <p:spPr>
          <a:xfrm flipH="1">
            <a:off x="6357855" y="4578057"/>
            <a:ext cx="1273813" cy="956978"/>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社会服务问题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sp>
        <p:nvSpPr>
          <p:cNvPr id="57" name="MH_Text_2"/>
          <p:cNvSpPr>
            <a:spLocks/>
          </p:cNvSpPr>
          <p:nvPr>
            <p:custDataLst>
              <p:tags r:id="rId5"/>
            </p:custDataLst>
          </p:nvPr>
        </p:nvSpPr>
        <p:spPr bwMode="auto">
          <a:xfrm flipH="1">
            <a:off x="7178596" y="1977390"/>
            <a:ext cx="4106144" cy="956978"/>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1F497D">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校企“两层皮”</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深度合作难以推进</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58" name="MH_SubTitle_2"/>
          <p:cNvSpPr/>
          <p:nvPr>
            <p:custDataLst>
              <p:tags r:id="rId6"/>
            </p:custDataLst>
          </p:nvPr>
        </p:nvSpPr>
        <p:spPr>
          <a:xfrm flipH="1">
            <a:off x="6317055" y="1977390"/>
            <a:ext cx="1273813" cy="956978"/>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校企合作问题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sp>
        <p:nvSpPr>
          <p:cNvPr id="24" name="矩形 23"/>
          <p:cNvSpPr/>
          <p:nvPr/>
        </p:nvSpPr>
        <p:spPr>
          <a:xfrm>
            <a:off x="114463" y="684619"/>
            <a:ext cx="1616148"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5. </a:t>
            </a:r>
            <a:r>
              <a:rPr lang="zh-CN" altLang="en-US" b="1" dirty="0" smtClean="0">
                <a:solidFill>
                  <a:srgbClr val="C00000"/>
                </a:solidFill>
                <a:latin typeface="微软雅黑" panose="020B0503020204020204" pitchFamily="34" charset="-122"/>
                <a:ea typeface="微软雅黑" panose="020B0503020204020204" pitchFamily="34" charset="-122"/>
              </a:rPr>
              <a:t>建设新挑战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2106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06</a:t>
            </a:r>
            <a:endParaRPr lang="zh-CN" altLang="en-US" sz="1600" b="1" dirty="0">
              <a:solidFill>
                <a:prstClr val="white"/>
              </a:solidFill>
            </a:endParaRPr>
          </a:p>
        </p:txBody>
      </p:sp>
      <p:cxnSp>
        <p:nvCxnSpPr>
          <p:cNvPr id="32" name="直接连接符 31"/>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725981" y="1673770"/>
            <a:ext cx="9939019" cy="830997"/>
          </a:xfrm>
          <a:prstGeom prst="rect">
            <a:avLst/>
          </a:prstGeom>
          <a:solidFill>
            <a:srgbClr val="F3F6FB"/>
          </a:solidFill>
          <a:ln w="3175">
            <a:noFill/>
            <a:miter lim="800000"/>
          </a:ln>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深入</a:t>
            </a:r>
            <a:r>
              <a:rPr kumimoji="0" lang="zh-CN" altLang="zh-CN"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分析区域教育发展水平，已建或待建专业群的建设现状或基础条件</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，包括</a:t>
            </a:r>
            <a:r>
              <a:rPr kumimoji="0" lang="zh-CN" altLang="zh-CN"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专业群构成、专业基础、人才培养模式、师资、实习实训、课程建设、社会服务等</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情况。</a:t>
            </a:r>
            <a:endParaRPr kumimoji="0" lang="zh-CN" altLang="zh-CN"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8" name="文本框 69"/>
          <p:cNvSpPr txBox="1">
            <a:spLocks noChangeArrowheads="1"/>
          </p:cNvSpPr>
          <p:nvPr/>
        </p:nvSpPr>
        <p:spPr bwMode="auto">
          <a:xfrm>
            <a:off x="3465804" y="3322925"/>
            <a:ext cx="36247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lvl="0" algn="r" fontAlgn="base">
              <a:spcBef>
                <a:spcPct val="0"/>
              </a:spcBef>
              <a:spcAft>
                <a:spcPct val="0"/>
              </a:spcAft>
              <a:defRPr>
                <a:solidFill>
                  <a:schemeClr val="accent1">
                    <a:lumMod val="50000"/>
                  </a:schemeClr>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just" defTabSz="914400" eaLnBrk="1" fontAlgn="base" latinLnBrk="0" hangingPunct="1">
              <a:lnSpc>
                <a:spcPct val="150000"/>
              </a:lnSpc>
              <a:spcBef>
                <a:spcPct val="0"/>
              </a:spcBef>
              <a:spcAft>
                <a:spcPts val="0"/>
              </a:spcAft>
              <a:buClrTx/>
              <a:buSzTx/>
              <a:buFontTx/>
              <a:buNone/>
              <a:tabLst/>
              <a:defRPr/>
            </a:pPr>
            <a:r>
              <a:rPr kumimoji="0" lang="en-US" altLang="zh-CN" sz="1800" b="1" i="0" u="none" strike="noStrike" kern="100" cap="none" spc="0" normalizeH="0" baseline="0" noProof="0">
                <a:ln>
                  <a:noFill/>
                </a:ln>
                <a:solidFill>
                  <a:srgbClr val="4F81BD">
                    <a:lumMod val="50000"/>
                  </a:srgbClr>
                </a:solidFill>
                <a:effectLst/>
                <a:uLnTx/>
                <a:uFillTx/>
              </a:rPr>
              <a:t>2.</a:t>
            </a:r>
            <a:r>
              <a:rPr kumimoji="0" lang="zh-CN" altLang="en-US" sz="1800" b="1" i="0" u="none" strike="noStrike" kern="100" cap="none" spc="0" normalizeH="0" baseline="0" noProof="0">
                <a:ln>
                  <a:noFill/>
                </a:ln>
                <a:solidFill>
                  <a:srgbClr val="4F81BD">
                    <a:lumMod val="50000"/>
                  </a:srgbClr>
                </a:solidFill>
                <a:effectLst/>
                <a:uLnTx/>
                <a:uFillTx/>
              </a:rPr>
              <a:t>支持专业群建设的人才培养</a:t>
            </a:r>
            <a:r>
              <a:rPr kumimoji="0" lang="zh-CN" altLang="en-US" sz="1800" b="1" i="0" u="none" strike="noStrike" kern="100" cap="none" spc="0" normalizeH="0" baseline="0" noProof="0" smtClean="0">
                <a:ln>
                  <a:noFill/>
                </a:ln>
                <a:solidFill>
                  <a:srgbClr val="4F81BD">
                    <a:lumMod val="50000"/>
                  </a:srgbClr>
                </a:solidFill>
                <a:effectLst/>
                <a:uLnTx/>
                <a:uFillTx/>
              </a:rPr>
              <a:t>条件</a:t>
            </a:r>
            <a:endParaRPr kumimoji="0" lang="zh-CN" altLang="en-US" sz="1800" b="1" i="0" u="none" strike="noStrike" kern="100" cap="none" spc="0" normalizeH="0" baseline="0" noProof="0">
              <a:ln>
                <a:noFill/>
              </a:ln>
              <a:solidFill>
                <a:srgbClr val="4F81BD">
                  <a:lumMod val="50000"/>
                </a:srgbClr>
              </a:solidFill>
              <a:effectLst/>
              <a:uLnTx/>
              <a:uFillTx/>
            </a:endParaRPr>
          </a:p>
        </p:txBody>
      </p:sp>
      <p:sp>
        <p:nvSpPr>
          <p:cNvPr id="139" name="文本框 66"/>
          <p:cNvSpPr txBox="1">
            <a:spLocks noChangeArrowheads="1"/>
          </p:cNvSpPr>
          <p:nvPr/>
        </p:nvSpPr>
        <p:spPr bwMode="auto">
          <a:xfrm>
            <a:off x="3657123" y="3803787"/>
            <a:ext cx="5195266"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nSpc>
                <a:spcPct val="150000"/>
              </a:lnSpc>
              <a:defRPr sz="1400" b="1">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师资、教学手段、信息化、实</a:t>
            </a:r>
            <a:r>
              <a:rPr kumimoji="0" lang="zh-CN" altLang="en-US" sz="1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训基地</a:t>
            </a:r>
            <a:r>
              <a:rPr kumimoji="0" lang="zh-CN" altLang="en-US" sz="1400" b="0"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等</a:t>
            </a:r>
            <a:endParaRPr kumimoji="0" lang="zh-CN" altLang="en-US" sz="1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40" name="任意多边形 139"/>
          <p:cNvSpPr/>
          <p:nvPr/>
        </p:nvSpPr>
        <p:spPr>
          <a:xfrm flipH="1">
            <a:off x="3544828" y="3784799"/>
            <a:ext cx="4937639" cy="47818"/>
          </a:xfrm>
          <a:custGeom>
            <a:avLst/>
            <a:gdLst>
              <a:gd name="connsiteX0" fmla="*/ 0 w 2466975"/>
              <a:gd name="connsiteY0" fmla="*/ 0 h 0"/>
              <a:gd name="connsiteX1" fmla="*/ 2466975 w 2466975"/>
              <a:gd name="connsiteY1" fmla="*/ 0 h 0"/>
            </a:gdLst>
            <a:ahLst/>
            <a:cxnLst>
              <a:cxn ang="0">
                <a:pos x="connsiteX0" y="connsiteY0"/>
              </a:cxn>
              <a:cxn ang="0">
                <a:pos x="connsiteX1" y="connsiteY1"/>
              </a:cxn>
            </a:cxnLst>
            <a:rect l="l" t="t" r="r" b="b"/>
            <a:pathLst>
              <a:path w="2466975">
                <a:moveTo>
                  <a:pt x="0" y="0"/>
                </a:moveTo>
                <a:lnTo>
                  <a:pt x="2466975" y="0"/>
                </a:lnTo>
              </a:path>
            </a:pathLst>
          </a:custGeom>
          <a:noFill/>
          <a:ln w="9525" cap="flat" cmpd="sng" algn="ctr">
            <a:solidFill>
              <a:srgbClr val="4F81BD">
                <a:lumMod val="75000"/>
              </a:srgbClr>
            </a:solidFill>
            <a:prstDash val="solid"/>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文本框 69"/>
          <p:cNvSpPr txBox="1">
            <a:spLocks noChangeArrowheads="1"/>
          </p:cNvSpPr>
          <p:nvPr/>
        </p:nvSpPr>
        <p:spPr bwMode="auto">
          <a:xfrm>
            <a:off x="3457276" y="2555372"/>
            <a:ext cx="339387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lvl="0" fontAlgn="base">
              <a:spcBef>
                <a:spcPct val="0"/>
              </a:spcBef>
              <a:spcAft>
                <a:spcPct val="0"/>
              </a:spcAft>
              <a:defRPr sz="2400">
                <a:solidFill>
                  <a:srgbClr val="1F788A"/>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just" defTabSz="914400" eaLnBrk="1" fontAlgn="base" latinLnBrk="0" hangingPunct="1">
              <a:lnSpc>
                <a:spcPct val="150000"/>
              </a:lnSpc>
              <a:spcBef>
                <a:spcPct val="0"/>
              </a:spcBef>
              <a:spcAft>
                <a:spcPts val="0"/>
              </a:spcAft>
              <a:buClrTx/>
              <a:buSzTx/>
              <a:buFontTx/>
              <a:buNone/>
              <a:tabLst/>
              <a:defRPr/>
            </a:pPr>
            <a:r>
              <a:rPr kumimoji="0" lang="en-US" altLang="zh-CN" sz="1800" b="1" i="0" u="none" strike="noStrike" kern="100" cap="none" spc="0" normalizeH="0" baseline="0" noProof="0" dirty="0">
                <a:ln>
                  <a:noFill/>
                </a:ln>
                <a:solidFill>
                  <a:srgbClr val="4F81BD">
                    <a:lumMod val="50000"/>
                  </a:srgbClr>
                </a:solidFill>
                <a:effectLst/>
                <a:uLnTx/>
                <a:uFillTx/>
              </a:rPr>
              <a:t>1.</a:t>
            </a:r>
            <a:r>
              <a:rPr kumimoji="0" lang="zh-CN" altLang="en-US" sz="1800" b="1" i="0" u="none" strike="noStrike" kern="100" cap="none" spc="0" normalizeH="0" baseline="0" noProof="0" dirty="0">
                <a:ln>
                  <a:noFill/>
                </a:ln>
                <a:solidFill>
                  <a:srgbClr val="4F81BD">
                    <a:lumMod val="50000"/>
                  </a:srgbClr>
                </a:solidFill>
                <a:effectLst/>
                <a:uLnTx/>
                <a:uFillTx/>
              </a:rPr>
              <a:t>专业群或支撑</a:t>
            </a:r>
            <a:r>
              <a:rPr kumimoji="0" lang="zh-CN" altLang="en-US" sz="1800" b="1" i="0" u="none" strike="noStrike" kern="100" cap="none" spc="0" normalizeH="0" baseline="0" noProof="0" dirty="0" smtClean="0">
                <a:ln>
                  <a:noFill/>
                </a:ln>
                <a:solidFill>
                  <a:srgbClr val="4F81BD">
                    <a:lumMod val="50000"/>
                  </a:srgbClr>
                </a:solidFill>
                <a:effectLst/>
                <a:uLnTx/>
                <a:uFillTx/>
              </a:rPr>
              <a:t>专业的建设现状</a:t>
            </a:r>
            <a:endParaRPr kumimoji="0" lang="zh-CN" altLang="en-US" sz="1800" b="1" i="0" u="none" strike="noStrike" kern="100" cap="none" spc="0" normalizeH="0" baseline="0" noProof="0" dirty="0">
              <a:ln>
                <a:noFill/>
              </a:ln>
              <a:solidFill>
                <a:srgbClr val="4F81BD">
                  <a:lumMod val="50000"/>
                </a:srgbClr>
              </a:solidFill>
              <a:effectLst/>
              <a:uLnTx/>
              <a:uFillTx/>
            </a:endParaRPr>
          </a:p>
        </p:txBody>
      </p:sp>
      <p:sp>
        <p:nvSpPr>
          <p:cNvPr id="136" name="文本框 66"/>
          <p:cNvSpPr txBox="1">
            <a:spLocks noChangeArrowheads="1"/>
          </p:cNvSpPr>
          <p:nvPr/>
        </p:nvSpPr>
        <p:spPr bwMode="auto">
          <a:xfrm>
            <a:off x="3626298" y="3013261"/>
            <a:ext cx="5000506"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nSpc>
                <a:spcPct val="150000"/>
              </a:lnSpc>
              <a:defRPr sz="1400">
                <a:solidFill>
                  <a:prstClr val="white">
                    <a:lumMod val="65000"/>
                  </a:prstClr>
                </a:solidFill>
                <a:latin typeface="微软雅黑" panose="020B0503020204020204" pitchFamily="34" charset="-122"/>
                <a:ea typeface="微软雅黑" panose="020B0503020204020204" pitchFamily="34" charset="-122"/>
              </a:defRPr>
            </a:lvl1p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smtClean="0">
                <a:ln>
                  <a:noFill/>
                </a:ln>
                <a:solidFill>
                  <a:prstClr val="black">
                    <a:lumMod val="75000"/>
                    <a:lumOff val="25000"/>
                  </a:prstClr>
                </a:solidFill>
                <a:effectLst/>
                <a:uLnTx/>
                <a:uFillTx/>
              </a:rPr>
              <a:t>专业群构成、专业</a:t>
            </a:r>
            <a:r>
              <a:rPr kumimoji="0" lang="zh-CN" altLang="en-US" sz="1400" b="0" i="0" u="none" strike="noStrike" kern="0" cap="none" spc="0" normalizeH="0" baseline="0" noProof="0">
                <a:ln>
                  <a:noFill/>
                </a:ln>
                <a:solidFill>
                  <a:prstClr val="black">
                    <a:lumMod val="75000"/>
                    <a:lumOff val="25000"/>
                  </a:prstClr>
                </a:solidFill>
                <a:effectLst/>
                <a:uLnTx/>
                <a:uFillTx/>
              </a:rPr>
              <a:t>基础、规划、培养目标</a:t>
            </a:r>
            <a:r>
              <a:rPr kumimoji="0" lang="zh-CN" altLang="en-US" sz="1400" b="0" i="0" u="none" strike="noStrike" kern="0" cap="none" spc="0" normalizeH="0" baseline="0" noProof="0" smtClean="0">
                <a:ln>
                  <a:noFill/>
                </a:ln>
                <a:solidFill>
                  <a:prstClr val="black">
                    <a:lumMod val="75000"/>
                    <a:lumOff val="25000"/>
                  </a:prstClr>
                </a:solidFill>
                <a:effectLst/>
                <a:uLnTx/>
                <a:uFillTx/>
              </a:rPr>
              <a:t>等</a:t>
            </a:r>
            <a:endParaRPr kumimoji="0" lang="zh-CN" altLang="en-US" sz="1400" b="0" i="0" u="none" strike="noStrike" kern="0" cap="none" spc="0" normalizeH="0" baseline="0" noProof="0">
              <a:ln>
                <a:noFill/>
              </a:ln>
              <a:solidFill>
                <a:prstClr val="black">
                  <a:lumMod val="75000"/>
                  <a:lumOff val="25000"/>
                </a:prstClr>
              </a:solidFill>
              <a:effectLst/>
              <a:uLnTx/>
              <a:uFillTx/>
            </a:endParaRPr>
          </a:p>
        </p:txBody>
      </p:sp>
      <p:sp>
        <p:nvSpPr>
          <p:cNvPr id="137" name="任意多边形 136"/>
          <p:cNvSpPr/>
          <p:nvPr/>
        </p:nvSpPr>
        <p:spPr>
          <a:xfrm flipH="1">
            <a:off x="3611623" y="3013265"/>
            <a:ext cx="4937638" cy="47818"/>
          </a:xfrm>
          <a:custGeom>
            <a:avLst/>
            <a:gdLst>
              <a:gd name="connsiteX0" fmla="*/ 0 w 2466975"/>
              <a:gd name="connsiteY0" fmla="*/ 0 h 0"/>
              <a:gd name="connsiteX1" fmla="*/ 2466975 w 2466975"/>
              <a:gd name="connsiteY1" fmla="*/ 0 h 0"/>
            </a:gdLst>
            <a:ahLst/>
            <a:cxnLst>
              <a:cxn ang="0">
                <a:pos x="connsiteX0" y="connsiteY0"/>
              </a:cxn>
              <a:cxn ang="0">
                <a:pos x="connsiteX1" y="connsiteY1"/>
              </a:cxn>
            </a:cxnLst>
            <a:rect l="l" t="t" r="r" b="b"/>
            <a:pathLst>
              <a:path w="2466975">
                <a:moveTo>
                  <a:pt x="0" y="0"/>
                </a:moveTo>
                <a:lnTo>
                  <a:pt x="2466975" y="0"/>
                </a:lnTo>
              </a:path>
            </a:pathLst>
          </a:custGeom>
          <a:noFill/>
          <a:ln w="9525" cap="flat" cmpd="sng" algn="ctr">
            <a:solidFill>
              <a:srgbClr val="4F81BD">
                <a:lumMod val="75000"/>
              </a:srgbClr>
            </a:solidFill>
            <a:prstDash val="solid"/>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79" name="组合 78"/>
          <p:cNvGrpSpPr/>
          <p:nvPr/>
        </p:nvGrpSpPr>
        <p:grpSpPr>
          <a:xfrm>
            <a:off x="2717384" y="4271593"/>
            <a:ext cx="563885" cy="405234"/>
            <a:chOff x="790552" y="2738903"/>
            <a:chExt cx="808825" cy="808825"/>
          </a:xfrm>
        </p:grpSpPr>
        <p:sp>
          <p:nvSpPr>
            <p:cNvPr id="131" name="椭圆 130"/>
            <p:cNvSpPr/>
            <p:nvPr/>
          </p:nvSpPr>
          <p:spPr>
            <a:xfrm rot="2700000">
              <a:off x="790552" y="2738903"/>
              <a:ext cx="808825" cy="808825"/>
            </a:xfrm>
            <a:prstGeom prst="ellipse">
              <a:avLst/>
            </a:prstGeom>
            <a:solidFill>
              <a:srgbClr val="1F497D">
                <a:lumMod val="20000"/>
                <a:lumOff val="80000"/>
              </a:srgbClr>
            </a:solidFill>
            <a:ln w="19050" cap="flat" cmpd="sng" algn="ctr">
              <a:noFill/>
              <a:prstDash val="solid"/>
            </a:ln>
            <a:effectLst>
              <a:outerShdw blurRad="76200" dist="38100" dir="8100000" algn="tr" rotWithShape="0">
                <a:prstClr val="black">
                  <a:alpha val="3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32" name="组合 131"/>
            <p:cNvGrpSpPr/>
            <p:nvPr/>
          </p:nvGrpSpPr>
          <p:grpSpPr>
            <a:xfrm>
              <a:off x="967768" y="2956311"/>
              <a:ext cx="442800" cy="442798"/>
              <a:chOff x="7976594" y="2279042"/>
              <a:chExt cx="528116" cy="702571"/>
            </a:xfrm>
            <a:solidFill>
              <a:srgbClr val="4F81BD">
                <a:lumMod val="75000"/>
              </a:srgbClr>
            </a:solidFill>
          </p:grpSpPr>
          <p:sp>
            <p:nvSpPr>
              <p:cNvPr id="133" name="Freeform 23"/>
              <p:cNvSpPr>
                <a:spLocks noEditPoints="1"/>
              </p:cNvSpPr>
              <p:nvPr/>
            </p:nvSpPr>
            <p:spPr bwMode="auto">
              <a:xfrm>
                <a:off x="7976594" y="2279042"/>
                <a:ext cx="519706"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6811" tIns="68405" rIns="136811" bIns="68405" numCol="1" anchor="t" anchorCtr="0" compatLnSpc="1"/>
              <a:lstStyle/>
              <a:p>
                <a:pPr marL="0" marR="0" lvl="0" indent="0" defTabSz="1367790" eaLnBrk="1" fontAlgn="auto" latinLnBrk="0" hangingPunct="1">
                  <a:lnSpc>
                    <a:spcPct val="100000"/>
                  </a:lnSpc>
                  <a:spcBef>
                    <a:spcPts val="0"/>
                  </a:spcBef>
                  <a:spcAft>
                    <a:spcPts val="0"/>
                  </a:spcAft>
                  <a:buClrTx/>
                  <a:buSzTx/>
                  <a:buFontTx/>
                  <a:buNone/>
                  <a:tabLst/>
                  <a:defRPr/>
                </a:pPr>
                <a:endParaRPr kumimoji="0" lang="zh-CN" altLang="en-US" sz="269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4"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6811" tIns="68405" rIns="136811" bIns="68405" numCol="1" anchor="t" anchorCtr="0" compatLnSpc="1"/>
              <a:lstStyle/>
              <a:p>
                <a:pPr marL="0" marR="0" lvl="0" indent="0" defTabSz="1367790" eaLnBrk="1" fontAlgn="auto" latinLnBrk="0" hangingPunct="1">
                  <a:lnSpc>
                    <a:spcPct val="100000"/>
                  </a:lnSpc>
                  <a:spcBef>
                    <a:spcPts val="0"/>
                  </a:spcBef>
                  <a:spcAft>
                    <a:spcPts val="0"/>
                  </a:spcAft>
                  <a:buClrTx/>
                  <a:buSzTx/>
                  <a:buFontTx/>
                  <a:buNone/>
                  <a:tabLst/>
                  <a:defRPr/>
                </a:pPr>
                <a:endParaRPr kumimoji="0" lang="zh-CN" altLang="en-US" sz="269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nvGrpSpPr>
          <p:cNvPr id="80" name="组合 79"/>
          <p:cNvGrpSpPr/>
          <p:nvPr/>
        </p:nvGrpSpPr>
        <p:grpSpPr>
          <a:xfrm>
            <a:off x="2721400" y="2821324"/>
            <a:ext cx="563885" cy="405234"/>
            <a:chOff x="6377356" y="2809994"/>
            <a:chExt cx="808825" cy="808825"/>
          </a:xfrm>
        </p:grpSpPr>
        <p:sp>
          <p:nvSpPr>
            <p:cNvPr id="129" name="椭圆 128"/>
            <p:cNvSpPr/>
            <p:nvPr/>
          </p:nvSpPr>
          <p:spPr>
            <a:xfrm rot="2700000">
              <a:off x="6377356" y="2809994"/>
              <a:ext cx="808825" cy="808825"/>
            </a:xfrm>
            <a:prstGeom prst="ellipse">
              <a:avLst/>
            </a:prstGeom>
            <a:solidFill>
              <a:srgbClr val="1F497D">
                <a:lumMod val="20000"/>
                <a:lumOff val="80000"/>
              </a:srgbClr>
            </a:solidFill>
            <a:ln w="19050" cap="flat" cmpd="sng" algn="ctr">
              <a:noFill/>
              <a:prstDash val="solid"/>
            </a:ln>
            <a:effectLst>
              <a:outerShdw blurRad="76200" dist="38100" dir="8100000" algn="tr" rotWithShape="0">
                <a:prstClr val="black">
                  <a:alpha val="3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130" name="Picture 4" descr="C:\Users\Administrator\Desktop\建设.png"/>
            <p:cNvPicPr>
              <a:picLocks noChangeAspect="1" noChangeArrowheads="1"/>
            </p:cNvPicPr>
            <p:nvPr/>
          </p:nvPicPr>
          <p:blipFill>
            <a:blip r:embed="rId2" cstate="print"/>
            <a:srcRect/>
            <a:stretch>
              <a:fillRect/>
            </a:stretch>
          </p:blipFill>
          <p:spPr bwMode="auto">
            <a:xfrm>
              <a:off x="6499168" y="2905730"/>
              <a:ext cx="565200" cy="565200"/>
            </a:xfrm>
            <a:prstGeom prst="rect">
              <a:avLst/>
            </a:prstGeom>
            <a:noFill/>
            <a:extLst>
              <a:ext uri="{909E8E84-426E-40DD-AFC4-6F175D3DCCD1}">
                <a14:hiddenFill xmlns:a14="http://schemas.microsoft.com/office/drawing/2010/main">
                  <a:solidFill>
                    <a:srgbClr val="FFFFFF"/>
                  </a:solidFill>
                </a14:hiddenFill>
              </a:ext>
            </a:extLst>
          </p:spPr>
        </p:pic>
      </p:grpSp>
      <p:sp>
        <p:nvSpPr>
          <p:cNvPr id="126" name="文本框 69"/>
          <p:cNvSpPr txBox="1">
            <a:spLocks noChangeArrowheads="1"/>
          </p:cNvSpPr>
          <p:nvPr/>
        </p:nvSpPr>
        <p:spPr bwMode="auto">
          <a:xfrm>
            <a:off x="3432336" y="4124881"/>
            <a:ext cx="547137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lvl="0" fontAlgn="base">
              <a:spcBef>
                <a:spcPct val="0"/>
              </a:spcBef>
              <a:spcAft>
                <a:spcPct val="0"/>
              </a:spcAft>
              <a:defRPr sz="2400">
                <a:solidFill>
                  <a:srgbClr val="1F788A"/>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just" defTabSz="914400" eaLnBrk="1" fontAlgn="base" latinLnBrk="0" hangingPunct="1">
              <a:lnSpc>
                <a:spcPct val="150000"/>
              </a:lnSpc>
              <a:spcBef>
                <a:spcPct val="0"/>
              </a:spcBef>
              <a:spcAft>
                <a:spcPts val="0"/>
              </a:spcAft>
              <a:buClrTx/>
              <a:buSzTx/>
              <a:buFontTx/>
              <a:buNone/>
              <a:tabLst/>
              <a:defRPr/>
            </a:pPr>
            <a:r>
              <a:rPr kumimoji="0" lang="en-US" altLang="zh-CN" sz="1800" b="1" i="0" u="none" strike="noStrike" kern="100" cap="none" spc="0" normalizeH="0" baseline="0" noProof="0">
                <a:ln>
                  <a:noFill/>
                </a:ln>
                <a:solidFill>
                  <a:srgbClr val="4F81BD">
                    <a:lumMod val="50000"/>
                  </a:srgbClr>
                </a:solidFill>
                <a:effectLst/>
                <a:uLnTx/>
                <a:uFillTx/>
              </a:rPr>
              <a:t>3.</a:t>
            </a:r>
            <a:r>
              <a:rPr kumimoji="0" lang="zh-CN" altLang="en-US" sz="1800" b="1" i="0" u="none" strike="noStrike" kern="100" cap="none" spc="0" normalizeH="0" baseline="0" noProof="0">
                <a:ln>
                  <a:noFill/>
                </a:ln>
                <a:solidFill>
                  <a:srgbClr val="4F81BD">
                    <a:lumMod val="50000"/>
                  </a:srgbClr>
                </a:solidFill>
                <a:effectLst/>
                <a:uLnTx/>
                <a:uFillTx/>
              </a:rPr>
              <a:t>专业群或支撑专业在</a:t>
            </a:r>
            <a:r>
              <a:rPr kumimoji="0" lang="zh-CN" altLang="en-US" sz="1800" b="1" i="0" u="none" strike="noStrike" kern="100" cap="none" spc="0" normalizeH="0" baseline="0" noProof="0" smtClean="0">
                <a:ln>
                  <a:noFill/>
                </a:ln>
                <a:solidFill>
                  <a:srgbClr val="4F81BD">
                    <a:lumMod val="50000"/>
                  </a:srgbClr>
                </a:solidFill>
                <a:effectLst/>
                <a:uLnTx/>
                <a:uFillTx/>
              </a:rPr>
              <a:t>全国和省内综合</a:t>
            </a:r>
            <a:r>
              <a:rPr kumimoji="0" lang="zh-CN" altLang="en-US" sz="1800" b="1" i="0" u="none" strike="noStrike" kern="100" cap="none" spc="0" normalizeH="0" baseline="0" noProof="0">
                <a:ln>
                  <a:noFill/>
                </a:ln>
                <a:solidFill>
                  <a:srgbClr val="4F81BD">
                    <a:lumMod val="50000"/>
                  </a:srgbClr>
                </a:solidFill>
                <a:effectLst/>
                <a:uLnTx/>
                <a:uFillTx/>
              </a:rPr>
              <a:t>实力及</a:t>
            </a:r>
            <a:r>
              <a:rPr kumimoji="0" lang="zh-CN" altLang="en-US" sz="1800" b="1" i="0" u="none" strike="noStrike" kern="100" cap="none" spc="0" normalizeH="0" baseline="0" noProof="0" smtClean="0">
                <a:ln>
                  <a:noFill/>
                </a:ln>
                <a:solidFill>
                  <a:srgbClr val="4F81BD">
                    <a:lumMod val="50000"/>
                  </a:srgbClr>
                </a:solidFill>
                <a:effectLst/>
                <a:uLnTx/>
                <a:uFillTx/>
              </a:rPr>
              <a:t>影响力</a:t>
            </a:r>
            <a:endParaRPr kumimoji="0" lang="zh-CN" altLang="en-US" sz="1800" b="1" i="0" u="none" strike="noStrike" kern="100" cap="none" spc="0" normalizeH="0" baseline="0" noProof="0">
              <a:ln>
                <a:noFill/>
              </a:ln>
              <a:solidFill>
                <a:srgbClr val="4F81BD">
                  <a:lumMod val="50000"/>
                </a:srgbClr>
              </a:solidFill>
              <a:effectLst/>
              <a:uLnTx/>
              <a:uFillTx/>
            </a:endParaRPr>
          </a:p>
        </p:txBody>
      </p:sp>
      <p:sp>
        <p:nvSpPr>
          <p:cNvPr id="127" name="文本框 66"/>
          <p:cNvSpPr txBox="1">
            <a:spLocks noChangeArrowheads="1"/>
          </p:cNvSpPr>
          <p:nvPr/>
        </p:nvSpPr>
        <p:spPr bwMode="auto">
          <a:xfrm>
            <a:off x="3670557" y="4577830"/>
            <a:ext cx="5147634"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nSpc>
                <a:spcPct val="150000"/>
              </a:lnSpc>
              <a:defRPr sz="1400">
                <a:solidFill>
                  <a:prstClr val="white">
                    <a:lumMod val="65000"/>
                  </a:prstClr>
                </a:solidFill>
                <a:latin typeface="微软雅黑" panose="020B0503020204020204" pitchFamily="34" charset="-122"/>
                <a:ea typeface="微软雅黑" panose="020B0503020204020204" pitchFamily="34" charset="-122"/>
              </a:defRPr>
            </a:lvl1p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prstClr val="black">
                    <a:lumMod val="75000"/>
                    <a:lumOff val="25000"/>
                  </a:prstClr>
                </a:solidFill>
                <a:effectLst/>
                <a:uLnTx/>
                <a:uFillTx/>
              </a:rPr>
              <a:t>综合排名、学术与科研实力、服务能力等</a:t>
            </a:r>
            <a:endParaRPr kumimoji="0" lang="zh-CN" altLang="en-US" sz="1400" b="0" i="0" u="none" strike="noStrike" kern="0" cap="none" spc="0" normalizeH="0" baseline="0" noProof="0" dirty="0">
              <a:ln>
                <a:noFill/>
              </a:ln>
              <a:solidFill>
                <a:prstClr val="black">
                  <a:lumMod val="75000"/>
                  <a:lumOff val="25000"/>
                </a:prstClr>
              </a:solidFill>
              <a:effectLst/>
              <a:uLnTx/>
              <a:uFillTx/>
            </a:endParaRPr>
          </a:p>
        </p:txBody>
      </p:sp>
      <p:sp>
        <p:nvSpPr>
          <p:cNvPr id="128" name="任意多边形 127"/>
          <p:cNvSpPr/>
          <p:nvPr/>
        </p:nvSpPr>
        <p:spPr>
          <a:xfrm flipH="1">
            <a:off x="3567309" y="4574193"/>
            <a:ext cx="4937641" cy="47818"/>
          </a:xfrm>
          <a:custGeom>
            <a:avLst/>
            <a:gdLst>
              <a:gd name="connsiteX0" fmla="*/ 0 w 2466975"/>
              <a:gd name="connsiteY0" fmla="*/ 0 h 0"/>
              <a:gd name="connsiteX1" fmla="*/ 2466975 w 2466975"/>
              <a:gd name="connsiteY1" fmla="*/ 0 h 0"/>
            </a:gdLst>
            <a:ahLst/>
            <a:cxnLst>
              <a:cxn ang="0">
                <a:pos x="connsiteX0" y="connsiteY0"/>
              </a:cxn>
              <a:cxn ang="0">
                <a:pos x="connsiteX1" y="connsiteY1"/>
              </a:cxn>
            </a:cxnLst>
            <a:rect l="l" t="t" r="r" b="b"/>
            <a:pathLst>
              <a:path w="2466975">
                <a:moveTo>
                  <a:pt x="0" y="0"/>
                </a:moveTo>
                <a:lnTo>
                  <a:pt x="2466975" y="0"/>
                </a:lnTo>
              </a:path>
            </a:pathLst>
          </a:custGeom>
          <a:noFill/>
          <a:ln w="9525" cap="flat" cmpd="sng" algn="ctr">
            <a:solidFill>
              <a:srgbClr val="4F81BD">
                <a:lumMod val="75000"/>
              </a:srgbClr>
            </a:solidFill>
            <a:prstDash val="solid"/>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文本框 69"/>
          <p:cNvSpPr txBox="1">
            <a:spLocks noChangeArrowheads="1"/>
          </p:cNvSpPr>
          <p:nvPr/>
        </p:nvSpPr>
        <p:spPr bwMode="auto">
          <a:xfrm>
            <a:off x="3476555" y="4909035"/>
            <a:ext cx="500970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lvl="0" fontAlgn="base">
              <a:spcBef>
                <a:spcPct val="0"/>
              </a:spcBef>
              <a:spcAft>
                <a:spcPct val="0"/>
              </a:spcAft>
              <a:defRPr sz="2400">
                <a:solidFill>
                  <a:srgbClr val="1F788A"/>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just" defTabSz="914400" eaLnBrk="1" fontAlgn="base" latinLnBrk="0" hangingPunct="1">
              <a:lnSpc>
                <a:spcPct val="150000"/>
              </a:lnSpc>
              <a:spcBef>
                <a:spcPct val="0"/>
              </a:spcBef>
              <a:spcAft>
                <a:spcPts val="0"/>
              </a:spcAft>
              <a:buClrTx/>
              <a:buSzTx/>
              <a:buFontTx/>
              <a:buNone/>
              <a:tabLst/>
              <a:defRPr/>
            </a:pPr>
            <a:r>
              <a:rPr kumimoji="0" lang="en-US" altLang="zh-CN" sz="1800" b="1" i="0" u="none" strike="noStrike" kern="100" cap="none" spc="0" normalizeH="0" baseline="0" noProof="0" dirty="0" smtClean="0">
                <a:ln>
                  <a:noFill/>
                </a:ln>
                <a:solidFill>
                  <a:srgbClr val="4F81BD">
                    <a:lumMod val="50000"/>
                  </a:srgbClr>
                </a:solidFill>
                <a:effectLst/>
                <a:uLnTx/>
                <a:uFillTx/>
              </a:rPr>
              <a:t>4.</a:t>
            </a:r>
            <a:r>
              <a:rPr kumimoji="0" lang="zh-CN" altLang="en-US" sz="1800" b="1" i="0" u="none" strike="noStrike" kern="100" cap="none" spc="0" normalizeH="0" baseline="0" noProof="0" dirty="0" smtClean="0">
                <a:ln>
                  <a:noFill/>
                </a:ln>
                <a:solidFill>
                  <a:srgbClr val="4F81BD">
                    <a:lumMod val="50000"/>
                  </a:srgbClr>
                </a:solidFill>
                <a:effectLst/>
                <a:uLnTx/>
                <a:uFillTx/>
              </a:rPr>
              <a:t>专业</a:t>
            </a:r>
            <a:r>
              <a:rPr kumimoji="0" lang="zh-CN" altLang="en-US" sz="1800" b="1" i="0" u="none" strike="noStrike" kern="100" cap="none" spc="0" normalizeH="0" baseline="0" noProof="0" dirty="0">
                <a:ln>
                  <a:noFill/>
                </a:ln>
                <a:solidFill>
                  <a:srgbClr val="4F81BD">
                    <a:lumMod val="50000"/>
                  </a:srgbClr>
                </a:solidFill>
                <a:effectLst/>
                <a:uLnTx/>
                <a:uFillTx/>
              </a:rPr>
              <a:t>群或支撑专业建设的主要经验和突出特色</a:t>
            </a:r>
          </a:p>
        </p:txBody>
      </p:sp>
      <p:sp>
        <p:nvSpPr>
          <p:cNvPr id="97" name="文本框 66"/>
          <p:cNvSpPr txBox="1">
            <a:spLocks noChangeArrowheads="1"/>
          </p:cNvSpPr>
          <p:nvPr/>
        </p:nvSpPr>
        <p:spPr bwMode="auto">
          <a:xfrm>
            <a:off x="3694725" y="5355693"/>
            <a:ext cx="5373626"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nSpc>
                <a:spcPct val="150000"/>
              </a:lnSpc>
              <a:defRPr sz="1400">
                <a:solidFill>
                  <a:prstClr val="white">
                    <a:lumMod val="65000"/>
                  </a:prstClr>
                </a:solidFill>
                <a:latin typeface="微软雅黑" panose="020B0503020204020204" pitchFamily="34" charset="-122"/>
                <a:ea typeface="微软雅黑" panose="020B0503020204020204" pitchFamily="34" charset="-122"/>
              </a:defRPr>
            </a:lvl1p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prstClr val="black">
                    <a:lumMod val="75000"/>
                    <a:lumOff val="25000"/>
                  </a:prstClr>
                </a:solidFill>
                <a:effectLst/>
                <a:uLnTx/>
                <a:uFillTx/>
              </a:rPr>
              <a:t>特色教学模式、项目、育人成果与经验等</a:t>
            </a:r>
            <a:endParaRPr kumimoji="0" lang="zh-CN" altLang="en-US" sz="1400" b="0" i="0" u="none" strike="noStrike" kern="0" cap="none" spc="0" normalizeH="0" baseline="0" noProof="0" dirty="0">
              <a:ln>
                <a:noFill/>
              </a:ln>
              <a:solidFill>
                <a:prstClr val="black">
                  <a:lumMod val="75000"/>
                  <a:lumOff val="25000"/>
                </a:prstClr>
              </a:solidFill>
              <a:effectLst/>
              <a:uLnTx/>
              <a:uFillTx/>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endParaRPr kumimoji="0" lang="zh-CN" altLang="en-US" sz="1400" b="0" i="0" u="none" strike="noStrike" kern="0" cap="none" spc="0" normalizeH="0" baseline="0" noProof="0" dirty="0">
              <a:ln>
                <a:noFill/>
              </a:ln>
              <a:solidFill>
                <a:prstClr val="black">
                  <a:lumMod val="75000"/>
                  <a:lumOff val="25000"/>
                </a:prstClr>
              </a:solidFill>
              <a:effectLst/>
              <a:uLnTx/>
              <a:uFillTx/>
            </a:endParaRPr>
          </a:p>
        </p:txBody>
      </p:sp>
      <p:sp>
        <p:nvSpPr>
          <p:cNvPr id="98" name="任意多边形 97"/>
          <p:cNvSpPr/>
          <p:nvPr/>
        </p:nvSpPr>
        <p:spPr>
          <a:xfrm flipH="1">
            <a:off x="3603730" y="5357491"/>
            <a:ext cx="4902621" cy="47818"/>
          </a:xfrm>
          <a:custGeom>
            <a:avLst/>
            <a:gdLst>
              <a:gd name="connsiteX0" fmla="*/ 0 w 2466975"/>
              <a:gd name="connsiteY0" fmla="*/ 0 h 0"/>
              <a:gd name="connsiteX1" fmla="*/ 2466975 w 2466975"/>
              <a:gd name="connsiteY1" fmla="*/ 0 h 0"/>
            </a:gdLst>
            <a:ahLst/>
            <a:cxnLst>
              <a:cxn ang="0">
                <a:pos x="connsiteX0" y="connsiteY0"/>
              </a:cxn>
              <a:cxn ang="0">
                <a:pos x="connsiteX1" y="connsiteY1"/>
              </a:cxn>
            </a:cxnLst>
            <a:rect l="l" t="t" r="r" b="b"/>
            <a:pathLst>
              <a:path w="2466975">
                <a:moveTo>
                  <a:pt x="0" y="0"/>
                </a:moveTo>
                <a:lnTo>
                  <a:pt x="2466975" y="0"/>
                </a:lnTo>
              </a:path>
            </a:pathLst>
          </a:custGeom>
          <a:noFill/>
          <a:ln w="9525" cap="flat" cmpd="sng" algn="ctr">
            <a:solidFill>
              <a:srgbClr val="4F81BD">
                <a:lumMod val="75000"/>
              </a:srgbClr>
            </a:solidFill>
            <a:prstDash val="solid"/>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文本框 69"/>
          <p:cNvSpPr txBox="1">
            <a:spLocks noChangeArrowheads="1"/>
          </p:cNvSpPr>
          <p:nvPr/>
        </p:nvSpPr>
        <p:spPr bwMode="auto">
          <a:xfrm>
            <a:off x="3492529" y="5622435"/>
            <a:ext cx="339387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lvl="0" fontAlgn="base">
              <a:spcBef>
                <a:spcPct val="0"/>
              </a:spcBef>
              <a:spcAft>
                <a:spcPct val="0"/>
              </a:spcAft>
              <a:defRPr sz="2400">
                <a:solidFill>
                  <a:srgbClr val="1F788A"/>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just" defTabSz="914400" eaLnBrk="1" fontAlgn="base" latinLnBrk="0" hangingPunct="1">
              <a:lnSpc>
                <a:spcPct val="150000"/>
              </a:lnSpc>
              <a:spcBef>
                <a:spcPct val="0"/>
              </a:spcBef>
              <a:spcAft>
                <a:spcPts val="0"/>
              </a:spcAft>
              <a:buClrTx/>
              <a:buSzTx/>
              <a:buFontTx/>
              <a:buNone/>
              <a:tabLst/>
              <a:defRPr/>
            </a:pPr>
            <a:r>
              <a:rPr kumimoji="0" lang="en-US" altLang="zh-CN" sz="1800" b="1" i="0" u="none" strike="noStrike" kern="100" cap="none" spc="0" normalizeH="0" baseline="0" noProof="0" dirty="0">
                <a:ln>
                  <a:noFill/>
                </a:ln>
                <a:solidFill>
                  <a:srgbClr val="4F81BD">
                    <a:lumMod val="50000"/>
                  </a:srgbClr>
                </a:solidFill>
                <a:effectLst/>
                <a:uLnTx/>
                <a:uFillTx/>
              </a:rPr>
              <a:t>5.</a:t>
            </a:r>
            <a:r>
              <a:rPr kumimoji="0" lang="zh-CN" altLang="en-US" sz="1800" b="1" i="0" u="none" strike="noStrike" kern="100" cap="none" spc="0" normalizeH="0" baseline="0" noProof="0" dirty="0">
                <a:ln>
                  <a:noFill/>
                </a:ln>
                <a:solidFill>
                  <a:srgbClr val="4F81BD">
                    <a:lumMod val="50000"/>
                  </a:srgbClr>
                </a:solidFill>
                <a:effectLst/>
                <a:uLnTx/>
                <a:uFillTx/>
              </a:rPr>
              <a:t>专业群或支撑专业的社会评价</a:t>
            </a:r>
          </a:p>
        </p:txBody>
      </p:sp>
      <p:sp>
        <p:nvSpPr>
          <p:cNvPr id="94" name="文本框 66"/>
          <p:cNvSpPr txBox="1">
            <a:spLocks noChangeArrowheads="1"/>
          </p:cNvSpPr>
          <p:nvPr/>
        </p:nvSpPr>
        <p:spPr bwMode="auto">
          <a:xfrm>
            <a:off x="3696725" y="6073593"/>
            <a:ext cx="5373621"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nSpc>
                <a:spcPct val="150000"/>
              </a:lnSpc>
              <a:defRPr sz="1400">
                <a:solidFill>
                  <a:prstClr val="white">
                    <a:lumMod val="65000"/>
                  </a:prstClr>
                </a:solidFill>
                <a:latin typeface="微软雅黑" panose="020B0503020204020204" pitchFamily="34" charset="-122"/>
                <a:ea typeface="微软雅黑" panose="020B0503020204020204" pitchFamily="34" charset="-122"/>
              </a:defRPr>
            </a:lvl1p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prstClr val="black">
                    <a:lumMod val="75000"/>
                    <a:lumOff val="25000"/>
                  </a:prstClr>
                </a:solidFill>
                <a:effectLst/>
                <a:uLnTx/>
                <a:uFillTx/>
              </a:rPr>
              <a:t>政府部门、用人</a:t>
            </a:r>
            <a:r>
              <a:rPr kumimoji="0" lang="zh-CN" altLang="en-US" sz="1400" b="0" i="0" u="none" strike="noStrike" kern="0" cap="none" spc="0" normalizeH="0" baseline="0" noProof="0" dirty="0">
                <a:ln>
                  <a:noFill/>
                </a:ln>
                <a:solidFill>
                  <a:prstClr val="black">
                    <a:lumMod val="75000"/>
                    <a:lumOff val="25000"/>
                  </a:prstClr>
                </a:solidFill>
                <a:effectLst/>
                <a:uLnTx/>
                <a:uFillTx/>
              </a:rPr>
              <a:t>单位</a:t>
            </a:r>
            <a:r>
              <a:rPr kumimoji="0" lang="zh-CN" altLang="en-US" sz="1400" b="0" i="0" u="none" strike="noStrike" kern="0" cap="none" spc="0" normalizeH="0" baseline="0" noProof="0" dirty="0" smtClean="0">
                <a:ln>
                  <a:noFill/>
                </a:ln>
                <a:solidFill>
                  <a:prstClr val="black">
                    <a:lumMod val="75000"/>
                    <a:lumOff val="25000"/>
                  </a:prstClr>
                </a:solidFill>
                <a:effectLst/>
                <a:uLnTx/>
                <a:uFillTx/>
              </a:rPr>
              <a:t>、家长、学生多方面社会评价、荣誉</a:t>
            </a:r>
            <a:endParaRPr kumimoji="0" lang="zh-CN" altLang="en-US" sz="1400" b="0" i="0" u="none" strike="noStrike" kern="0" cap="none" spc="0" normalizeH="0" baseline="0" noProof="0" dirty="0">
              <a:ln>
                <a:noFill/>
              </a:ln>
              <a:solidFill>
                <a:prstClr val="black">
                  <a:lumMod val="75000"/>
                  <a:lumOff val="25000"/>
                </a:prstClr>
              </a:solidFill>
              <a:effectLst/>
              <a:uLnTx/>
              <a:uFillTx/>
            </a:endParaRPr>
          </a:p>
        </p:txBody>
      </p:sp>
      <p:sp>
        <p:nvSpPr>
          <p:cNvPr id="95" name="任意多边形 94"/>
          <p:cNvSpPr/>
          <p:nvPr/>
        </p:nvSpPr>
        <p:spPr>
          <a:xfrm flipH="1">
            <a:off x="3582870" y="6075391"/>
            <a:ext cx="4902621" cy="47818"/>
          </a:xfrm>
          <a:custGeom>
            <a:avLst/>
            <a:gdLst>
              <a:gd name="connsiteX0" fmla="*/ 0 w 2466975"/>
              <a:gd name="connsiteY0" fmla="*/ 0 h 0"/>
              <a:gd name="connsiteX1" fmla="*/ 2466975 w 2466975"/>
              <a:gd name="connsiteY1" fmla="*/ 0 h 0"/>
            </a:gdLst>
            <a:ahLst/>
            <a:cxnLst>
              <a:cxn ang="0">
                <a:pos x="connsiteX0" y="connsiteY0"/>
              </a:cxn>
              <a:cxn ang="0">
                <a:pos x="connsiteX1" y="connsiteY1"/>
              </a:cxn>
            </a:cxnLst>
            <a:rect l="l" t="t" r="r" b="b"/>
            <a:pathLst>
              <a:path w="2466975">
                <a:moveTo>
                  <a:pt x="0" y="0"/>
                </a:moveTo>
                <a:lnTo>
                  <a:pt x="2466975" y="0"/>
                </a:lnTo>
              </a:path>
            </a:pathLst>
          </a:custGeom>
          <a:noFill/>
          <a:ln w="9525" cap="flat" cmpd="sng" algn="ctr">
            <a:solidFill>
              <a:srgbClr val="4F81BD">
                <a:lumMod val="75000"/>
              </a:srgbClr>
            </a:solidFill>
            <a:prstDash val="solid"/>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84" name="组合 83"/>
          <p:cNvGrpSpPr/>
          <p:nvPr/>
        </p:nvGrpSpPr>
        <p:grpSpPr>
          <a:xfrm>
            <a:off x="2697484" y="5721632"/>
            <a:ext cx="563801" cy="405173"/>
            <a:chOff x="549213" y="4037221"/>
            <a:chExt cx="579600" cy="579600"/>
          </a:xfrm>
        </p:grpSpPr>
        <p:sp>
          <p:nvSpPr>
            <p:cNvPr id="91" name="椭圆 90"/>
            <p:cNvSpPr/>
            <p:nvPr/>
          </p:nvSpPr>
          <p:spPr>
            <a:xfrm rot="2700000">
              <a:off x="549213" y="4037221"/>
              <a:ext cx="579600" cy="579600"/>
            </a:xfrm>
            <a:prstGeom prst="ellipse">
              <a:avLst/>
            </a:prstGeom>
            <a:solidFill>
              <a:srgbClr val="1F497D">
                <a:lumMod val="20000"/>
                <a:lumOff val="80000"/>
              </a:srgbClr>
            </a:solidFill>
            <a:ln w="19050" cap="flat" cmpd="sng" algn="ctr">
              <a:noFill/>
              <a:prstDash val="solid"/>
            </a:ln>
            <a:effectLst>
              <a:outerShdw blurRad="76200" dist="38100" dir="8100000" algn="tr" rotWithShape="0">
                <a:prstClr val="black">
                  <a:alpha val="3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2" name="Shape 3645"/>
            <p:cNvSpPr/>
            <p:nvPr/>
          </p:nvSpPr>
          <p:spPr>
            <a:xfrm>
              <a:off x="702006" y="4195622"/>
              <a:ext cx="270548" cy="262798"/>
            </a:xfrm>
            <a:custGeom>
              <a:avLst/>
              <a:gdLst/>
              <a:ahLst/>
              <a:cxnLst/>
              <a:rect l="0" t="0" r="0" b="0"/>
              <a:pathLst>
                <a:path w="120000" h="120000" extrusionOk="0">
                  <a:moveTo>
                    <a:pt x="58485" y="17059"/>
                  </a:moveTo>
                  <a:lnTo>
                    <a:pt x="58485" y="17059"/>
                  </a:lnTo>
                  <a:cubicBezTo>
                    <a:pt x="44479" y="17059"/>
                    <a:pt x="33312" y="31405"/>
                    <a:pt x="33312" y="45557"/>
                  </a:cubicBezTo>
                  <a:cubicBezTo>
                    <a:pt x="33312" y="59903"/>
                    <a:pt x="44479" y="71147"/>
                    <a:pt x="58485" y="71147"/>
                  </a:cubicBezTo>
                  <a:cubicBezTo>
                    <a:pt x="72492" y="71147"/>
                    <a:pt x="86309" y="59903"/>
                    <a:pt x="86309" y="45557"/>
                  </a:cubicBezTo>
                  <a:cubicBezTo>
                    <a:pt x="86309" y="31405"/>
                    <a:pt x="72492" y="17059"/>
                    <a:pt x="58485" y="17059"/>
                  </a:cubicBezTo>
                  <a:close/>
                  <a:moveTo>
                    <a:pt x="58485" y="62617"/>
                  </a:moveTo>
                  <a:lnTo>
                    <a:pt x="58485" y="62617"/>
                  </a:lnTo>
                  <a:cubicBezTo>
                    <a:pt x="50157" y="62617"/>
                    <a:pt x="41829" y="54087"/>
                    <a:pt x="41829" y="45557"/>
                  </a:cubicBezTo>
                  <a:cubicBezTo>
                    <a:pt x="41829" y="34119"/>
                    <a:pt x="50157" y="25589"/>
                    <a:pt x="58485" y="25589"/>
                  </a:cubicBezTo>
                  <a:cubicBezTo>
                    <a:pt x="69652" y="25589"/>
                    <a:pt x="77981" y="34119"/>
                    <a:pt x="77981" y="45557"/>
                  </a:cubicBezTo>
                  <a:cubicBezTo>
                    <a:pt x="77981" y="54087"/>
                    <a:pt x="69652" y="62617"/>
                    <a:pt x="58485" y="62617"/>
                  </a:cubicBezTo>
                  <a:close/>
                  <a:moveTo>
                    <a:pt x="100315" y="65525"/>
                  </a:moveTo>
                  <a:lnTo>
                    <a:pt x="100315" y="65525"/>
                  </a:lnTo>
                  <a:cubicBezTo>
                    <a:pt x="102965" y="59903"/>
                    <a:pt x="105804" y="51179"/>
                    <a:pt x="105804" y="45557"/>
                  </a:cubicBezTo>
                  <a:cubicBezTo>
                    <a:pt x="105804" y="19967"/>
                    <a:pt x="83470" y="0"/>
                    <a:pt x="58485" y="0"/>
                  </a:cubicBezTo>
                  <a:cubicBezTo>
                    <a:pt x="33312" y="0"/>
                    <a:pt x="13817" y="19967"/>
                    <a:pt x="13817" y="45557"/>
                  </a:cubicBezTo>
                  <a:cubicBezTo>
                    <a:pt x="13817" y="51179"/>
                    <a:pt x="16656" y="59903"/>
                    <a:pt x="19495" y="65525"/>
                  </a:cubicBezTo>
                  <a:cubicBezTo>
                    <a:pt x="0" y="96930"/>
                    <a:pt x="0" y="96930"/>
                    <a:pt x="0" y="96930"/>
                  </a:cubicBezTo>
                  <a:cubicBezTo>
                    <a:pt x="0" y="96930"/>
                    <a:pt x="10977" y="99838"/>
                    <a:pt x="22145" y="102746"/>
                  </a:cubicBezTo>
                  <a:cubicBezTo>
                    <a:pt x="30662" y="111276"/>
                    <a:pt x="38990" y="119806"/>
                    <a:pt x="38990" y="119806"/>
                  </a:cubicBezTo>
                  <a:cubicBezTo>
                    <a:pt x="55646" y="91308"/>
                    <a:pt x="55646" y="91308"/>
                    <a:pt x="55646" y="91308"/>
                  </a:cubicBezTo>
                  <a:cubicBezTo>
                    <a:pt x="58485" y="91308"/>
                    <a:pt x="58485" y="91308"/>
                    <a:pt x="58485" y="91308"/>
                  </a:cubicBezTo>
                  <a:cubicBezTo>
                    <a:pt x="61324" y="91308"/>
                    <a:pt x="61324" y="91308"/>
                    <a:pt x="61324" y="91308"/>
                  </a:cubicBezTo>
                  <a:cubicBezTo>
                    <a:pt x="77981" y="119806"/>
                    <a:pt x="77981" y="119806"/>
                    <a:pt x="77981" y="119806"/>
                  </a:cubicBezTo>
                  <a:cubicBezTo>
                    <a:pt x="77981" y="119806"/>
                    <a:pt x="86309" y="111276"/>
                    <a:pt x="94637" y="102746"/>
                  </a:cubicBezTo>
                  <a:cubicBezTo>
                    <a:pt x="105804" y="99838"/>
                    <a:pt x="119810" y="96930"/>
                    <a:pt x="119810" y="96930"/>
                  </a:cubicBezTo>
                  <a:lnTo>
                    <a:pt x="100315" y="65525"/>
                  </a:lnTo>
                  <a:close/>
                  <a:moveTo>
                    <a:pt x="38990" y="105460"/>
                  </a:moveTo>
                  <a:lnTo>
                    <a:pt x="38990" y="105460"/>
                  </a:lnTo>
                  <a:cubicBezTo>
                    <a:pt x="38990" y="105460"/>
                    <a:pt x="33312" y="102746"/>
                    <a:pt x="27823" y="96930"/>
                  </a:cubicBezTo>
                  <a:cubicBezTo>
                    <a:pt x="19495" y="94022"/>
                    <a:pt x="10977" y="91308"/>
                    <a:pt x="10977" y="91308"/>
                  </a:cubicBezTo>
                  <a:cubicBezTo>
                    <a:pt x="22145" y="74054"/>
                    <a:pt x="22145" y="74054"/>
                    <a:pt x="22145" y="74054"/>
                  </a:cubicBezTo>
                  <a:cubicBezTo>
                    <a:pt x="27823" y="79870"/>
                    <a:pt x="38990" y="88400"/>
                    <a:pt x="47318" y="88400"/>
                  </a:cubicBezTo>
                  <a:lnTo>
                    <a:pt x="38990" y="105460"/>
                  </a:lnTo>
                  <a:close/>
                  <a:moveTo>
                    <a:pt x="58485" y="82584"/>
                  </a:moveTo>
                  <a:lnTo>
                    <a:pt x="58485" y="82584"/>
                  </a:lnTo>
                  <a:cubicBezTo>
                    <a:pt x="38990" y="82584"/>
                    <a:pt x="22145" y="65525"/>
                    <a:pt x="22145" y="45557"/>
                  </a:cubicBezTo>
                  <a:cubicBezTo>
                    <a:pt x="22145" y="22681"/>
                    <a:pt x="38990" y="5621"/>
                    <a:pt x="58485" y="5621"/>
                  </a:cubicBezTo>
                  <a:cubicBezTo>
                    <a:pt x="80630" y="5621"/>
                    <a:pt x="97476" y="22681"/>
                    <a:pt x="97476" y="45557"/>
                  </a:cubicBezTo>
                  <a:cubicBezTo>
                    <a:pt x="97476" y="65525"/>
                    <a:pt x="80630" y="82584"/>
                    <a:pt x="58485" y="82584"/>
                  </a:cubicBezTo>
                  <a:close/>
                  <a:moveTo>
                    <a:pt x="91798" y="96930"/>
                  </a:moveTo>
                  <a:lnTo>
                    <a:pt x="91798" y="96930"/>
                  </a:lnTo>
                  <a:cubicBezTo>
                    <a:pt x="86309" y="102746"/>
                    <a:pt x="80630" y="105460"/>
                    <a:pt x="80630" y="105460"/>
                  </a:cubicBezTo>
                  <a:cubicBezTo>
                    <a:pt x="69652" y="88400"/>
                    <a:pt x="69652" y="88400"/>
                    <a:pt x="69652" y="88400"/>
                  </a:cubicBezTo>
                  <a:cubicBezTo>
                    <a:pt x="80630" y="88400"/>
                    <a:pt x="89148" y="79870"/>
                    <a:pt x="94637" y="74054"/>
                  </a:cubicBezTo>
                  <a:cubicBezTo>
                    <a:pt x="105804" y="91308"/>
                    <a:pt x="105804" y="91308"/>
                    <a:pt x="105804" y="91308"/>
                  </a:cubicBezTo>
                  <a:cubicBezTo>
                    <a:pt x="105804" y="91308"/>
                    <a:pt x="100315" y="94022"/>
                    <a:pt x="91798" y="96930"/>
                  </a:cubicBezTo>
                  <a:close/>
                </a:path>
              </a:pathLst>
            </a:custGeom>
            <a:solidFill>
              <a:srgbClr val="396497"/>
            </a:solidFill>
            <a:ln>
              <a:noFill/>
            </a:ln>
          </p:spPr>
          <p:txBody>
            <a:bodyPr lIns="45713" tIns="22850" rIns="45713" bIns="2285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1"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Lato"/>
                <a:sym typeface="Lato"/>
              </a:endParaRPr>
            </a:p>
          </p:txBody>
        </p:sp>
      </p:grpSp>
      <p:grpSp>
        <p:nvGrpSpPr>
          <p:cNvPr id="85" name="组合 84"/>
          <p:cNvGrpSpPr/>
          <p:nvPr/>
        </p:nvGrpSpPr>
        <p:grpSpPr>
          <a:xfrm>
            <a:off x="2695757" y="4990364"/>
            <a:ext cx="563885" cy="405234"/>
            <a:chOff x="7328948" y="4032486"/>
            <a:chExt cx="579686" cy="579686"/>
          </a:xfrm>
        </p:grpSpPr>
        <p:sp>
          <p:nvSpPr>
            <p:cNvPr id="89" name="椭圆 88"/>
            <p:cNvSpPr/>
            <p:nvPr/>
          </p:nvSpPr>
          <p:spPr>
            <a:xfrm rot="2700000">
              <a:off x="7328948" y="4032486"/>
              <a:ext cx="579686" cy="579686"/>
            </a:xfrm>
            <a:prstGeom prst="ellipse">
              <a:avLst/>
            </a:prstGeom>
            <a:solidFill>
              <a:srgbClr val="1F497D">
                <a:lumMod val="20000"/>
                <a:lumOff val="80000"/>
              </a:srgbClr>
            </a:solidFill>
            <a:ln w="19050" cap="flat" cmpd="sng" algn="ctr">
              <a:noFill/>
              <a:prstDash val="solid"/>
            </a:ln>
            <a:effectLst>
              <a:outerShdw blurRad="76200" dist="38100" dir="8100000" algn="tr" rotWithShape="0">
                <a:prstClr val="black">
                  <a:alpha val="3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Shape 3988"/>
            <p:cNvSpPr/>
            <p:nvPr/>
          </p:nvSpPr>
          <p:spPr>
            <a:xfrm>
              <a:off x="7488591" y="4204960"/>
              <a:ext cx="251832" cy="259894"/>
            </a:xfrm>
            <a:custGeom>
              <a:avLst/>
              <a:gdLst/>
              <a:ahLst/>
              <a:cxnLst/>
              <a:rect l="0" t="0" r="0" b="0"/>
              <a:pathLst>
                <a:path w="120000" h="120000" extrusionOk="0">
                  <a:moveTo>
                    <a:pt x="67027" y="87532"/>
                  </a:moveTo>
                  <a:lnTo>
                    <a:pt x="67027" y="87532"/>
                  </a:lnTo>
                  <a:cubicBezTo>
                    <a:pt x="67027" y="78441"/>
                    <a:pt x="74324" y="73506"/>
                    <a:pt x="86486" y="66753"/>
                  </a:cubicBezTo>
                  <a:cubicBezTo>
                    <a:pt x="100810" y="57402"/>
                    <a:pt x="119729" y="45974"/>
                    <a:pt x="119729" y="18441"/>
                  </a:cubicBezTo>
                  <a:cubicBezTo>
                    <a:pt x="119729" y="16103"/>
                    <a:pt x="117297" y="13766"/>
                    <a:pt x="115135" y="13766"/>
                  </a:cubicBezTo>
                  <a:cubicBezTo>
                    <a:pt x="93513" y="13766"/>
                    <a:pt x="93513" y="13766"/>
                    <a:pt x="93513" y="13766"/>
                  </a:cubicBezTo>
                  <a:cubicBezTo>
                    <a:pt x="88648" y="7012"/>
                    <a:pt x="79189" y="0"/>
                    <a:pt x="60000" y="0"/>
                  </a:cubicBezTo>
                  <a:cubicBezTo>
                    <a:pt x="40810" y="0"/>
                    <a:pt x="31351" y="7012"/>
                    <a:pt x="26486" y="13766"/>
                  </a:cubicBezTo>
                  <a:cubicBezTo>
                    <a:pt x="4864" y="13766"/>
                    <a:pt x="4864" y="13766"/>
                    <a:pt x="4864" y="13766"/>
                  </a:cubicBezTo>
                  <a:cubicBezTo>
                    <a:pt x="2432" y="13766"/>
                    <a:pt x="0" y="16103"/>
                    <a:pt x="0" y="18441"/>
                  </a:cubicBezTo>
                  <a:cubicBezTo>
                    <a:pt x="0" y="45974"/>
                    <a:pt x="16756" y="57402"/>
                    <a:pt x="33513" y="66753"/>
                  </a:cubicBezTo>
                  <a:cubicBezTo>
                    <a:pt x="45675" y="73506"/>
                    <a:pt x="52702" y="78441"/>
                    <a:pt x="52702" y="87532"/>
                  </a:cubicBezTo>
                  <a:cubicBezTo>
                    <a:pt x="52702" y="96623"/>
                    <a:pt x="52702" y="96623"/>
                    <a:pt x="52702" y="96623"/>
                  </a:cubicBezTo>
                  <a:cubicBezTo>
                    <a:pt x="38378" y="98961"/>
                    <a:pt x="28918" y="103636"/>
                    <a:pt x="28918" y="108051"/>
                  </a:cubicBezTo>
                  <a:cubicBezTo>
                    <a:pt x="28918" y="115064"/>
                    <a:pt x="43243" y="119740"/>
                    <a:pt x="60000" y="119740"/>
                  </a:cubicBezTo>
                  <a:cubicBezTo>
                    <a:pt x="76486" y="119740"/>
                    <a:pt x="88648" y="115064"/>
                    <a:pt x="88648" y="108051"/>
                  </a:cubicBezTo>
                  <a:cubicBezTo>
                    <a:pt x="88648" y="103636"/>
                    <a:pt x="81621" y="98961"/>
                    <a:pt x="67027" y="96623"/>
                  </a:cubicBezTo>
                  <a:lnTo>
                    <a:pt x="67027" y="87532"/>
                  </a:lnTo>
                  <a:close/>
                  <a:moveTo>
                    <a:pt x="86486" y="55064"/>
                  </a:moveTo>
                  <a:lnTo>
                    <a:pt x="86486" y="55064"/>
                  </a:lnTo>
                  <a:cubicBezTo>
                    <a:pt x="91081" y="48311"/>
                    <a:pt x="93513" y="36883"/>
                    <a:pt x="93513" y="23116"/>
                  </a:cubicBezTo>
                  <a:cubicBezTo>
                    <a:pt x="110270" y="23116"/>
                    <a:pt x="110270" y="23116"/>
                    <a:pt x="110270" y="23116"/>
                  </a:cubicBezTo>
                  <a:cubicBezTo>
                    <a:pt x="107837" y="39220"/>
                    <a:pt x="98378" y="48311"/>
                    <a:pt x="86486" y="55064"/>
                  </a:cubicBezTo>
                  <a:close/>
                  <a:moveTo>
                    <a:pt x="60000" y="9350"/>
                  </a:moveTo>
                  <a:lnTo>
                    <a:pt x="60000" y="9350"/>
                  </a:lnTo>
                  <a:cubicBezTo>
                    <a:pt x="79189" y="9350"/>
                    <a:pt x="86486" y="16103"/>
                    <a:pt x="86486" y="18441"/>
                  </a:cubicBezTo>
                  <a:cubicBezTo>
                    <a:pt x="86486" y="20779"/>
                    <a:pt x="79189" y="27532"/>
                    <a:pt x="60000" y="29870"/>
                  </a:cubicBezTo>
                  <a:cubicBezTo>
                    <a:pt x="40810" y="27532"/>
                    <a:pt x="33513" y="20779"/>
                    <a:pt x="33513" y="18441"/>
                  </a:cubicBezTo>
                  <a:cubicBezTo>
                    <a:pt x="33513" y="16103"/>
                    <a:pt x="40810" y="9350"/>
                    <a:pt x="60000" y="9350"/>
                  </a:cubicBezTo>
                  <a:close/>
                  <a:moveTo>
                    <a:pt x="9729" y="23116"/>
                  </a:moveTo>
                  <a:lnTo>
                    <a:pt x="9729" y="23116"/>
                  </a:lnTo>
                  <a:cubicBezTo>
                    <a:pt x="26486" y="23116"/>
                    <a:pt x="26486" y="23116"/>
                    <a:pt x="26486" y="23116"/>
                  </a:cubicBezTo>
                  <a:cubicBezTo>
                    <a:pt x="26486" y="36883"/>
                    <a:pt x="28918" y="48311"/>
                    <a:pt x="33513" y="55064"/>
                  </a:cubicBezTo>
                  <a:cubicBezTo>
                    <a:pt x="21621" y="48311"/>
                    <a:pt x="9729" y="39220"/>
                    <a:pt x="9729" y="23116"/>
                  </a:cubicBezTo>
                  <a:close/>
                </a:path>
              </a:pathLst>
            </a:custGeom>
            <a:solidFill>
              <a:srgbClr val="396497"/>
            </a:solidFill>
            <a:ln>
              <a:noFill/>
            </a:ln>
          </p:spPr>
          <p:txBody>
            <a:bodyPr lIns="45700" tIns="22850" rIns="45700" bIns="2285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Lato"/>
                <a:sym typeface="Lato"/>
              </a:endParaRPr>
            </a:p>
          </p:txBody>
        </p:sp>
      </p:grpSp>
      <p:grpSp>
        <p:nvGrpSpPr>
          <p:cNvPr id="86" name="组合 85"/>
          <p:cNvGrpSpPr/>
          <p:nvPr/>
        </p:nvGrpSpPr>
        <p:grpSpPr>
          <a:xfrm>
            <a:off x="2710884" y="3611850"/>
            <a:ext cx="563885" cy="405234"/>
            <a:chOff x="6656813" y="850352"/>
            <a:chExt cx="579686" cy="579686"/>
          </a:xfrm>
        </p:grpSpPr>
        <p:sp>
          <p:nvSpPr>
            <p:cNvPr id="87" name="椭圆 86"/>
            <p:cNvSpPr/>
            <p:nvPr/>
          </p:nvSpPr>
          <p:spPr>
            <a:xfrm rot="2700000">
              <a:off x="6656813" y="850352"/>
              <a:ext cx="579686" cy="579686"/>
            </a:xfrm>
            <a:prstGeom prst="ellipse">
              <a:avLst/>
            </a:prstGeom>
            <a:solidFill>
              <a:srgbClr val="1F497D">
                <a:lumMod val="20000"/>
                <a:lumOff val="80000"/>
              </a:srgbClr>
            </a:solidFill>
            <a:ln w="19050" cap="flat" cmpd="sng" algn="ctr">
              <a:noFill/>
              <a:prstDash val="solid"/>
            </a:ln>
            <a:effectLst>
              <a:outerShdw blurRad="76200" dist="38100" dir="8100000" algn="tr" rotWithShape="0">
                <a:prstClr val="black">
                  <a:alpha val="3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59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Shape 4050"/>
            <p:cNvSpPr/>
            <p:nvPr/>
          </p:nvSpPr>
          <p:spPr>
            <a:xfrm>
              <a:off x="6825120" y="1047810"/>
              <a:ext cx="238396" cy="208015"/>
            </a:xfrm>
            <a:custGeom>
              <a:avLst/>
              <a:gdLst/>
              <a:ahLst/>
              <a:cxnLst/>
              <a:rect l="0" t="0" r="0" b="0"/>
              <a:pathLst>
                <a:path w="120000" h="120000" extrusionOk="0">
                  <a:moveTo>
                    <a:pt x="106720" y="0"/>
                  </a:moveTo>
                  <a:lnTo>
                    <a:pt x="106720" y="0"/>
                  </a:lnTo>
                  <a:cubicBezTo>
                    <a:pt x="12796" y="0"/>
                    <a:pt x="12796" y="0"/>
                    <a:pt x="12796" y="0"/>
                  </a:cubicBezTo>
                  <a:cubicBezTo>
                    <a:pt x="6277" y="0"/>
                    <a:pt x="0" y="4689"/>
                    <a:pt x="0" y="12137"/>
                  </a:cubicBezTo>
                  <a:cubicBezTo>
                    <a:pt x="0" y="88000"/>
                    <a:pt x="0" y="88000"/>
                    <a:pt x="0" y="88000"/>
                  </a:cubicBezTo>
                  <a:cubicBezTo>
                    <a:pt x="0" y="95172"/>
                    <a:pt x="4104" y="102620"/>
                    <a:pt x="10623" y="105103"/>
                  </a:cubicBezTo>
                  <a:cubicBezTo>
                    <a:pt x="38631" y="110068"/>
                    <a:pt x="38631" y="110068"/>
                    <a:pt x="38631" y="110068"/>
                  </a:cubicBezTo>
                  <a:cubicBezTo>
                    <a:pt x="38631" y="110068"/>
                    <a:pt x="14969" y="119724"/>
                    <a:pt x="29698" y="119724"/>
                  </a:cubicBezTo>
                  <a:cubicBezTo>
                    <a:pt x="89818" y="119724"/>
                    <a:pt x="89818" y="119724"/>
                    <a:pt x="89818" y="119724"/>
                  </a:cubicBezTo>
                  <a:cubicBezTo>
                    <a:pt x="104788" y="119724"/>
                    <a:pt x="81126" y="110068"/>
                    <a:pt x="81126" y="110068"/>
                  </a:cubicBezTo>
                  <a:cubicBezTo>
                    <a:pt x="108893" y="105103"/>
                    <a:pt x="108893" y="105103"/>
                    <a:pt x="108893" y="105103"/>
                  </a:cubicBezTo>
                  <a:cubicBezTo>
                    <a:pt x="115653" y="102620"/>
                    <a:pt x="119758" y="95172"/>
                    <a:pt x="119758" y="88000"/>
                  </a:cubicBezTo>
                  <a:cubicBezTo>
                    <a:pt x="119758" y="12137"/>
                    <a:pt x="119758" y="12137"/>
                    <a:pt x="119758" y="12137"/>
                  </a:cubicBezTo>
                  <a:cubicBezTo>
                    <a:pt x="119758" y="4689"/>
                    <a:pt x="113480" y="0"/>
                    <a:pt x="106720" y="0"/>
                  </a:cubicBezTo>
                  <a:close/>
                  <a:moveTo>
                    <a:pt x="106720" y="88000"/>
                  </a:moveTo>
                  <a:lnTo>
                    <a:pt x="106720" y="88000"/>
                  </a:lnTo>
                  <a:cubicBezTo>
                    <a:pt x="12796" y="88000"/>
                    <a:pt x="12796" y="88000"/>
                    <a:pt x="12796" y="88000"/>
                  </a:cubicBezTo>
                  <a:cubicBezTo>
                    <a:pt x="12796" y="12137"/>
                    <a:pt x="12796" y="12137"/>
                    <a:pt x="12796" y="12137"/>
                  </a:cubicBezTo>
                  <a:cubicBezTo>
                    <a:pt x="106720" y="12137"/>
                    <a:pt x="106720" y="12137"/>
                    <a:pt x="106720" y="12137"/>
                  </a:cubicBezTo>
                  <a:lnTo>
                    <a:pt x="106720" y="88000"/>
                  </a:lnTo>
                  <a:close/>
                </a:path>
              </a:pathLst>
            </a:custGeom>
            <a:solidFill>
              <a:srgbClr val="396497"/>
            </a:solidFill>
            <a:ln>
              <a:noFill/>
            </a:ln>
          </p:spPr>
          <p:txBody>
            <a:bodyPr lIns="45700" tIns="22850" rIns="45700" bIns="2285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Lato"/>
                <a:sym typeface="Lato"/>
              </a:endParaRPr>
            </a:p>
          </p:txBody>
        </p:sp>
      </p:grpSp>
      <p:grpSp>
        <p:nvGrpSpPr>
          <p:cNvPr id="48" name="组合 47"/>
          <p:cNvGrpSpPr/>
          <p:nvPr/>
        </p:nvGrpSpPr>
        <p:grpSpPr>
          <a:xfrm>
            <a:off x="148589" y="699188"/>
            <a:ext cx="2660707" cy="590602"/>
            <a:chOff x="1006568" y="1967010"/>
            <a:chExt cx="2822907" cy="590602"/>
          </a:xfrm>
        </p:grpSpPr>
        <p:sp>
          <p:nvSpPr>
            <p:cNvPr id="49" name="矩形 48"/>
            <p:cNvSpPr/>
            <p:nvPr/>
          </p:nvSpPr>
          <p:spPr>
            <a:xfrm>
              <a:off x="1006570" y="1967010"/>
              <a:ext cx="2795700" cy="5906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TextBox 49"/>
            <p:cNvSpPr txBox="1"/>
            <p:nvPr/>
          </p:nvSpPr>
          <p:spPr>
            <a:xfrm>
              <a:off x="1006568" y="2016089"/>
              <a:ext cx="2822907"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（二）</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建设现状分析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1079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07</a:t>
            </a:r>
            <a:endParaRPr lang="zh-CN" altLang="en-US" sz="1600" b="1" dirty="0">
              <a:solidFill>
                <a:prstClr val="white"/>
              </a:solidFill>
            </a:endParaRPr>
          </a:p>
        </p:txBody>
      </p:sp>
      <p:cxnSp>
        <p:nvCxnSpPr>
          <p:cNvPr id="32" name="直接连接符 31"/>
          <p:cNvCxnSpPr>
            <a:endCxn id="37" idx="1"/>
          </p:cNvCxnSpPr>
          <p:nvPr/>
        </p:nvCxnSpPr>
        <p:spPr>
          <a:xfrm>
            <a:off x="1768416" y="404813"/>
            <a:ext cx="7234864" cy="11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9003280" y="187095"/>
            <a:ext cx="2685696"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二、建设思路目标</a:t>
            </a:r>
            <a:endParaRPr lang="zh-CN" altLang="en-US" b="1" dirty="0">
              <a:solidFill>
                <a:prstClr val="black"/>
              </a:solidFill>
            </a:endParaRPr>
          </a:p>
        </p:txBody>
      </p:sp>
      <p:sp>
        <p:nvSpPr>
          <p:cNvPr id="106" name="矩形 105"/>
          <p:cNvSpPr/>
          <p:nvPr/>
        </p:nvSpPr>
        <p:spPr>
          <a:xfrm>
            <a:off x="486486" y="1236073"/>
            <a:ext cx="10122465" cy="1200329"/>
          </a:xfrm>
          <a:prstGeom prst="rect">
            <a:avLst/>
          </a:prstGeom>
          <a:solidFill>
            <a:srgbClr val="F3F6FB"/>
          </a:solidFill>
          <a:ln w="3175">
            <a:noFill/>
            <a:miter lim="800000"/>
          </a:ln>
        </p:spPr>
        <p:txBody>
          <a:bodyPr wrap="square">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      </a:t>
            </a:r>
            <a:r>
              <a:rPr lang="zh-CN" altLang="zh-CN" sz="1600" dirty="0" smtClean="0">
                <a:latin typeface="微软雅黑" panose="020B0503020204020204" pitchFamily="34" charset="-122"/>
                <a:ea typeface="微软雅黑" panose="020B0503020204020204" pitchFamily="34" charset="-122"/>
              </a:rPr>
              <a:t>紧密</a:t>
            </a:r>
            <a:r>
              <a:rPr lang="zh-CN" altLang="zh-CN" sz="1600" dirty="0">
                <a:latin typeface="微软雅黑" panose="020B0503020204020204" pitchFamily="34" charset="-122"/>
                <a:ea typeface="微软雅黑" panose="020B0503020204020204" pitchFamily="34" charset="-122"/>
              </a:rPr>
              <a:t>围绕区域经济发展与产业优化升级，坚持科学性、适应性、共享性和协调性的四性原则，以立德树人为根本，以服务发展为宗旨、以促进就业为导向，以优化学科结构和打造特色优势专业为核心，深化专业群内涵发展，构建结构合理、特色鲜明、整体水平高的专业群，发挥专业群建设带动教育资源优化配置的聚集效应。</a:t>
            </a:r>
          </a:p>
        </p:txBody>
      </p:sp>
      <p:sp>
        <p:nvSpPr>
          <p:cNvPr id="111" name="矩形 110"/>
          <p:cNvSpPr/>
          <p:nvPr/>
        </p:nvSpPr>
        <p:spPr>
          <a:xfrm>
            <a:off x="4062465" y="5974461"/>
            <a:ext cx="410881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紧密围绕区域经济发展与产业优化升级</a:t>
            </a:r>
            <a:endParaRPr kumimoji="0"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4" name="组合 3"/>
          <p:cNvGrpSpPr/>
          <p:nvPr/>
        </p:nvGrpSpPr>
        <p:grpSpPr>
          <a:xfrm>
            <a:off x="1848202" y="2605255"/>
            <a:ext cx="8848118" cy="3271033"/>
            <a:chOff x="1848202" y="2840633"/>
            <a:chExt cx="8848118" cy="3271033"/>
          </a:xfrm>
        </p:grpSpPr>
        <p:grpSp>
          <p:nvGrpSpPr>
            <p:cNvPr id="146" name="Group 11"/>
            <p:cNvGrpSpPr/>
            <p:nvPr/>
          </p:nvGrpSpPr>
          <p:grpSpPr bwMode="auto">
            <a:xfrm>
              <a:off x="3793721" y="5135539"/>
              <a:ext cx="4458190" cy="976127"/>
              <a:chOff x="489" y="2947"/>
              <a:chExt cx="2462" cy="779"/>
            </a:xfrm>
          </p:grpSpPr>
          <p:sp>
            <p:nvSpPr>
              <p:cNvPr id="148" name="AutoShape 12"/>
              <p:cNvSpPr>
                <a:spLocks noChangeArrowheads="1"/>
              </p:cNvSpPr>
              <p:nvPr/>
            </p:nvSpPr>
            <p:spPr bwMode="gray">
              <a:xfrm>
                <a:off x="489" y="2983"/>
                <a:ext cx="2462" cy="743"/>
              </a:xfrm>
              <a:prstGeom prst="can">
                <a:avLst>
                  <a:gd name="adj" fmla="val 50000"/>
                </a:avLst>
              </a:prstGeom>
              <a:gradFill rotWithShape="1">
                <a:gsLst>
                  <a:gs pos="0">
                    <a:srgbClr val="4F81BD">
                      <a:gamma/>
                      <a:shade val="36078"/>
                      <a:invGamma/>
                    </a:srgbClr>
                  </a:gs>
                  <a:gs pos="50000">
                    <a:srgbClr val="4F81BD"/>
                  </a:gs>
                  <a:gs pos="100000">
                    <a:srgbClr val="4F81BD">
                      <a:gamma/>
                      <a:shade val="36078"/>
                      <a:invGamma/>
                    </a:srgbClr>
                  </a:gs>
                </a:gsLst>
                <a:lin ang="0" scaled="1"/>
              </a:gra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9" name="Oval 13"/>
              <p:cNvSpPr>
                <a:spLocks noChangeArrowheads="1"/>
              </p:cNvSpPr>
              <p:nvPr/>
            </p:nvSpPr>
            <p:spPr bwMode="gray">
              <a:xfrm>
                <a:off x="489" y="2947"/>
                <a:ext cx="2462" cy="437"/>
              </a:xfrm>
              <a:prstGeom prst="ellipse">
                <a:avLst/>
              </a:prstGeom>
              <a:gradFill rotWithShape="1">
                <a:gsLst>
                  <a:gs pos="0">
                    <a:srgbClr val="4F81BD">
                      <a:gamma/>
                      <a:shade val="49804"/>
                      <a:invGamma/>
                    </a:srgbClr>
                  </a:gs>
                  <a:gs pos="100000">
                    <a:srgbClr val="4F81BD"/>
                  </a:gs>
                </a:gsLst>
                <a:path path="shape">
                  <a:fillToRect l="50000" t="50000" r="50000" b="50000"/>
                </a:path>
              </a:gra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47" name="Rectangle 27"/>
            <p:cNvSpPr>
              <a:spLocks noChangeArrowheads="1"/>
            </p:cNvSpPr>
            <p:nvPr/>
          </p:nvSpPr>
          <p:spPr bwMode="gray">
            <a:xfrm>
              <a:off x="3535489" y="5752557"/>
              <a:ext cx="4736007" cy="307777"/>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以学校管理与服务工作全面提升为支撑</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42" name="Group 14"/>
            <p:cNvGrpSpPr/>
            <p:nvPr/>
          </p:nvGrpSpPr>
          <p:grpSpPr bwMode="auto">
            <a:xfrm>
              <a:off x="4172400" y="4560524"/>
              <a:ext cx="3682275" cy="790066"/>
              <a:chOff x="721" y="2529"/>
              <a:chExt cx="1967" cy="670"/>
            </a:xfrm>
          </p:grpSpPr>
          <p:sp>
            <p:nvSpPr>
              <p:cNvPr id="144" name="AutoShape 15"/>
              <p:cNvSpPr>
                <a:spLocks noChangeArrowheads="1"/>
              </p:cNvSpPr>
              <p:nvPr/>
            </p:nvSpPr>
            <p:spPr bwMode="gray">
              <a:xfrm>
                <a:off x="721" y="2571"/>
                <a:ext cx="1967" cy="628"/>
              </a:xfrm>
              <a:prstGeom prst="can">
                <a:avLst>
                  <a:gd name="adj" fmla="val 50000"/>
                </a:avLst>
              </a:prstGeom>
              <a:solidFill>
                <a:srgbClr val="584470"/>
              </a:soli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5" name="Oval 16"/>
              <p:cNvSpPr>
                <a:spLocks noChangeArrowheads="1"/>
              </p:cNvSpPr>
              <p:nvPr/>
            </p:nvSpPr>
            <p:spPr bwMode="gray">
              <a:xfrm>
                <a:off x="721" y="2529"/>
                <a:ext cx="1967" cy="361"/>
              </a:xfrm>
              <a:prstGeom prst="ellipse">
                <a:avLst/>
              </a:prstGeom>
              <a:solidFill>
                <a:srgbClr val="A591BD"/>
              </a:soli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43" name="Rectangle 26"/>
            <p:cNvSpPr>
              <a:spLocks noChangeArrowheads="1"/>
            </p:cNvSpPr>
            <p:nvPr/>
          </p:nvSpPr>
          <p:spPr bwMode="gray">
            <a:xfrm>
              <a:off x="3708031" y="5004874"/>
              <a:ext cx="4393645" cy="307776"/>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以整体提升专业</a:t>
              </a:r>
              <a:r>
                <a:rPr kumimoji="0" lang="zh-CN" altLang="en-US" sz="14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rPr>
                <a:t>建设水平为基本要求</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8" name="Line 7"/>
            <p:cNvSpPr>
              <a:spLocks noChangeShapeType="1"/>
            </p:cNvSpPr>
            <p:nvPr/>
          </p:nvSpPr>
          <p:spPr bwMode="gray">
            <a:xfrm>
              <a:off x="2016905" y="3697830"/>
              <a:ext cx="2041577"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9" name="Line 8"/>
            <p:cNvSpPr>
              <a:spLocks noChangeShapeType="1"/>
            </p:cNvSpPr>
            <p:nvPr/>
          </p:nvSpPr>
          <p:spPr bwMode="gray">
            <a:xfrm>
              <a:off x="1963230" y="4272970"/>
              <a:ext cx="1782786"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5" name="Line 9"/>
            <p:cNvSpPr>
              <a:spLocks noChangeShapeType="1"/>
            </p:cNvSpPr>
            <p:nvPr/>
          </p:nvSpPr>
          <p:spPr bwMode="gray">
            <a:xfrm>
              <a:off x="1963230" y="4790597"/>
              <a:ext cx="1581503"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136" name="Group 17"/>
            <p:cNvGrpSpPr/>
            <p:nvPr/>
          </p:nvGrpSpPr>
          <p:grpSpPr bwMode="auto">
            <a:xfrm>
              <a:off x="4396857" y="3982387"/>
              <a:ext cx="2999197" cy="774370"/>
              <a:chOff x="877" y="2111"/>
              <a:chExt cx="1545" cy="657"/>
            </a:xfrm>
          </p:grpSpPr>
          <p:sp>
            <p:nvSpPr>
              <p:cNvPr id="140" name="AutoShape 18"/>
              <p:cNvSpPr>
                <a:spLocks noChangeArrowheads="1"/>
              </p:cNvSpPr>
              <p:nvPr/>
            </p:nvSpPr>
            <p:spPr bwMode="gray">
              <a:xfrm>
                <a:off x="877" y="2111"/>
                <a:ext cx="1545" cy="657"/>
              </a:xfrm>
              <a:prstGeom prst="can">
                <a:avLst>
                  <a:gd name="adj" fmla="val 47144"/>
                </a:avLst>
              </a:prstGeom>
              <a:gradFill rotWithShape="1">
                <a:gsLst>
                  <a:gs pos="0">
                    <a:srgbClr val="4F81BD">
                      <a:gamma/>
                      <a:shade val="56078"/>
                      <a:invGamma/>
                    </a:srgbClr>
                  </a:gs>
                  <a:gs pos="50000">
                    <a:srgbClr val="4F81BD"/>
                  </a:gs>
                  <a:gs pos="100000">
                    <a:srgbClr val="4F81BD">
                      <a:gamma/>
                      <a:shade val="56078"/>
                      <a:invGamma/>
                    </a:srgbClr>
                  </a:gs>
                </a:gsLst>
                <a:lin ang="0" scaled="1"/>
              </a:gra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1" name="Oval 19"/>
              <p:cNvSpPr>
                <a:spLocks noChangeArrowheads="1"/>
              </p:cNvSpPr>
              <p:nvPr/>
            </p:nvSpPr>
            <p:spPr bwMode="gray">
              <a:xfrm>
                <a:off x="878" y="2112"/>
                <a:ext cx="1544" cy="293"/>
              </a:xfrm>
              <a:prstGeom prst="ellipse">
                <a:avLst/>
              </a:prstGeom>
              <a:gradFill rotWithShape="1">
                <a:gsLst>
                  <a:gs pos="0">
                    <a:srgbClr val="4F81BD">
                      <a:gamma/>
                      <a:shade val="56078"/>
                      <a:invGamma/>
                    </a:srgbClr>
                  </a:gs>
                  <a:gs pos="100000">
                    <a:srgbClr val="4F81BD"/>
                  </a:gs>
                </a:gsLst>
                <a:path path="shape">
                  <a:fillToRect l="50000" t="50000" r="50000" b="50000"/>
                </a:path>
              </a:gra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37" name="Rectangle 25"/>
            <p:cNvSpPr>
              <a:spLocks noChangeArrowheads="1"/>
            </p:cNvSpPr>
            <p:nvPr/>
          </p:nvSpPr>
          <p:spPr bwMode="gray">
            <a:xfrm>
              <a:off x="4455713" y="4387999"/>
              <a:ext cx="2853016" cy="307777"/>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4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rPr>
                <a:t>以</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高水平</a:t>
              </a:r>
              <a:r>
                <a:rPr kumimoji="0" lang="zh-CN" altLang="en-US" sz="14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rPr>
                <a:t>专业</a:t>
              </a: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群建设为推动平台</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8" name="Text Box 31"/>
            <p:cNvSpPr txBox="1">
              <a:spLocks noChangeArrowheads="1"/>
            </p:cNvSpPr>
            <p:nvPr/>
          </p:nvSpPr>
          <p:spPr bwMode="gray">
            <a:xfrm>
              <a:off x="1848202" y="4544762"/>
              <a:ext cx="2291012" cy="307777"/>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a:ln>
                    <a:noFill/>
                  </a:ln>
                  <a:solidFill>
                    <a:srgbClr val="1C1C1C"/>
                  </a:solidFill>
                  <a:effectLst/>
                  <a:uLnTx/>
                  <a:uFillTx/>
                  <a:latin typeface="微软雅黑" panose="020B0503020204020204" pitchFamily="34" charset="-122"/>
                  <a:ea typeface="微软雅黑" panose="020B0503020204020204" pitchFamily="34" charset="-122"/>
                </a:rPr>
                <a:t> </a:t>
              </a:r>
              <a:r>
                <a:rPr kumimoji="0" lang="zh-CN" altLang="en-US" sz="1400" b="0" i="0" u="none" strike="noStrike" kern="120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以核心专业带动相关专业</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39" name="Text Box 36"/>
            <p:cNvSpPr txBox="1">
              <a:spLocks noChangeArrowheads="1"/>
            </p:cNvSpPr>
            <p:nvPr/>
          </p:nvSpPr>
          <p:spPr bwMode="gray">
            <a:xfrm>
              <a:off x="7767895" y="4297563"/>
              <a:ext cx="1752403" cy="307777"/>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 建</a:t>
              </a:r>
              <a:r>
                <a:rPr kumimoji="0" lang="zh-CN" altLang="en-US" sz="1400" b="0" i="0" u="none" strike="noStrike" kern="1200" cap="none" spc="0" normalizeH="0" baseline="0" noProof="0" dirty="0" smtClean="0">
                  <a:ln>
                    <a:noFill/>
                  </a:ln>
                  <a:solidFill>
                    <a:srgbClr val="1C1C1C"/>
                  </a:solidFill>
                  <a:effectLst/>
                  <a:uLnTx/>
                  <a:uFillTx/>
                  <a:latin typeface="微软雅黑" panose="020B0503020204020204" pitchFamily="34" charset="-122"/>
                  <a:ea typeface="微软雅黑" panose="020B0503020204020204" pitchFamily="34" charset="-122"/>
                </a:rPr>
                <a:t>高质高效专业群</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grpSp>
          <p:nvGrpSpPr>
            <p:cNvPr id="129" name="Group 20"/>
            <p:cNvGrpSpPr/>
            <p:nvPr/>
          </p:nvGrpSpPr>
          <p:grpSpPr bwMode="auto">
            <a:xfrm>
              <a:off x="4625815" y="3551828"/>
              <a:ext cx="2416438" cy="641326"/>
              <a:chOff x="1020" y="1796"/>
              <a:chExt cx="1214" cy="569"/>
            </a:xfrm>
          </p:grpSpPr>
          <p:sp>
            <p:nvSpPr>
              <p:cNvPr id="133" name="AutoShape 21"/>
              <p:cNvSpPr>
                <a:spLocks noChangeArrowheads="1"/>
              </p:cNvSpPr>
              <p:nvPr/>
            </p:nvSpPr>
            <p:spPr bwMode="gray">
              <a:xfrm>
                <a:off x="1020" y="1811"/>
                <a:ext cx="1214" cy="554"/>
              </a:xfrm>
              <a:prstGeom prst="can">
                <a:avLst>
                  <a:gd name="adj" fmla="val 40000"/>
                </a:avLst>
              </a:prstGeom>
              <a:solidFill>
                <a:srgbClr val="8064A2">
                  <a:lumMod val="75000"/>
                </a:srgbClr>
              </a:solidFill>
              <a:ln w="9525">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4" name="Oval 22"/>
              <p:cNvSpPr>
                <a:spLocks noChangeArrowheads="1"/>
              </p:cNvSpPr>
              <p:nvPr/>
            </p:nvSpPr>
            <p:spPr bwMode="gray">
              <a:xfrm>
                <a:off x="1020" y="1796"/>
                <a:ext cx="1213" cy="240"/>
              </a:xfrm>
              <a:prstGeom prst="ellipse">
                <a:avLst/>
              </a:prstGeom>
              <a:solidFill>
                <a:srgbClr val="8064A2">
                  <a:lumMod val="60000"/>
                  <a:lumOff val="40000"/>
                </a:srgbClr>
              </a:solidFill>
              <a:ln w="9525" algn="ctr">
                <a:noFill/>
                <a:rou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30" name="Rectangle 24"/>
            <p:cNvSpPr>
              <a:spLocks noChangeArrowheads="1"/>
            </p:cNvSpPr>
            <p:nvPr/>
          </p:nvSpPr>
          <p:spPr bwMode="gray">
            <a:xfrm>
              <a:off x="4534097" y="3851784"/>
              <a:ext cx="2624775" cy="307776"/>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4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rPr>
                <a:t>以核心专业建设为典型范式</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1" name="Text Box 30"/>
            <p:cNvSpPr txBox="1">
              <a:spLocks noChangeArrowheads="1"/>
            </p:cNvSpPr>
            <p:nvPr/>
          </p:nvSpPr>
          <p:spPr bwMode="gray">
            <a:xfrm>
              <a:off x="1887698" y="4027137"/>
              <a:ext cx="1393330" cy="307776"/>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rPr>
                <a:t> </a:t>
              </a:r>
              <a:r>
                <a:rPr kumimoji="0" lang="zh-CN" altLang="en-US" sz="1400" b="0" i="0" u="none" strike="noStrike" kern="1200" cap="none" spc="0" normalizeH="0" baseline="0" noProof="0" dirty="0" smtClean="0">
                  <a:ln>
                    <a:noFill/>
                  </a:ln>
                  <a:solidFill>
                    <a:srgbClr val="1C1C1C"/>
                  </a:solidFill>
                  <a:effectLst/>
                  <a:uLnTx/>
                  <a:uFillTx/>
                  <a:latin typeface="微软雅黑" panose="020B0503020204020204" pitchFamily="34" charset="-122"/>
                  <a:ea typeface="微软雅黑" panose="020B0503020204020204" pitchFamily="34" charset="-122"/>
                </a:rPr>
                <a:t>建设品牌专业</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32" name="Text Box 35"/>
            <p:cNvSpPr txBox="1">
              <a:spLocks noChangeArrowheads="1"/>
            </p:cNvSpPr>
            <p:nvPr/>
          </p:nvSpPr>
          <p:spPr bwMode="gray">
            <a:xfrm>
              <a:off x="7288860" y="3641330"/>
              <a:ext cx="1931939" cy="307776"/>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 创</a:t>
              </a:r>
              <a:r>
                <a:rPr kumimoji="0" lang="zh-CN" altLang="en-US" sz="1400" b="0" i="0" u="none" strike="noStrike" kern="1200" cap="none" spc="0" normalizeH="0" baseline="0" noProof="0" dirty="0" smtClean="0">
                  <a:ln>
                    <a:noFill/>
                  </a:ln>
                  <a:solidFill>
                    <a:srgbClr val="1C1C1C"/>
                  </a:solidFill>
                  <a:effectLst/>
                  <a:uLnTx/>
                  <a:uFillTx/>
                  <a:latin typeface="微软雅黑" panose="020B0503020204020204" pitchFamily="34" charset="-122"/>
                  <a:ea typeface="微软雅黑" panose="020B0503020204020204" pitchFamily="34" charset="-122"/>
                </a:rPr>
                <a:t>国内一流高职专业</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25" name="AutoShape 23"/>
            <p:cNvSpPr>
              <a:spLocks noChangeArrowheads="1"/>
            </p:cNvSpPr>
            <p:nvPr/>
          </p:nvSpPr>
          <p:spPr bwMode="gray">
            <a:xfrm>
              <a:off x="4874115" y="3179220"/>
              <a:ext cx="1939672" cy="529165"/>
            </a:xfrm>
            <a:prstGeom prst="can">
              <a:avLst>
                <a:gd name="adj" fmla="val 36644"/>
              </a:avLst>
            </a:prstGeom>
            <a:solidFill>
              <a:srgbClr val="1F497D">
                <a:lumMod val="60000"/>
                <a:lumOff val="40000"/>
              </a:srgbClr>
            </a:solidFill>
            <a:ln w="9525">
              <a:no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6" name="Rectangle 28"/>
            <p:cNvSpPr>
              <a:spLocks noChangeArrowheads="1"/>
            </p:cNvSpPr>
            <p:nvPr/>
          </p:nvSpPr>
          <p:spPr bwMode="gray">
            <a:xfrm>
              <a:off x="4590704" y="3394483"/>
              <a:ext cx="2510654" cy="307777"/>
            </a:xfrm>
            <a:prstGeom prst="rect">
              <a:avLst/>
            </a:prstGeom>
            <a:noFill/>
            <a:ln w="9525" algn="ctr">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4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rPr>
                <a:t>以</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产教</a:t>
              </a:r>
              <a:r>
                <a:rPr kumimoji="0" lang="zh-CN" altLang="en-US" sz="14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rPr>
                <a:t>融合为主线</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27" name="Text Box 29"/>
            <p:cNvSpPr txBox="1">
              <a:spLocks noChangeArrowheads="1"/>
            </p:cNvSpPr>
            <p:nvPr/>
          </p:nvSpPr>
          <p:spPr bwMode="gray">
            <a:xfrm>
              <a:off x="1914715" y="3451997"/>
              <a:ext cx="1572866" cy="307777"/>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dirty="0" smtClean="0">
                  <a:ln>
                    <a:noFill/>
                  </a:ln>
                  <a:solidFill>
                    <a:srgbClr val="1C1C1C"/>
                  </a:solidFill>
                  <a:effectLst/>
                  <a:uLnTx/>
                  <a:uFillTx/>
                  <a:latin typeface="微软雅黑" panose="020B0503020204020204" pitchFamily="34" charset="-122"/>
                  <a:ea typeface="微软雅黑" panose="020B0503020204020204" pitchFamily="34" charset="-122"/>
                </a:rPr>
                <a:t> 高层次人才培养</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28" name="Text Box 34"/>
            <p:cNvSpPr txBox="1">
              <a:spLocks noChangeArrowheads="1"/>
            </p:cNvSpPr>
            <p:nvPr/>
          </p:nvSpPr>
          <p:spPr bwMode="gray">
            <a:xfrm>
              <a:off x="8405308" y="5604048"/>
              <a:ext cx="2291012" cy="307777"/>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 提升</a:t>
              </a:r>
              <a:r>
                <a:rPr kumimoji="0" lang="zh-CN" altLang="en-US" sz="1400" b="0" i="0" u="none" strike="noStrike" kern="1200" cap="none" spc="0" normalizeH="0" baseline="0" noProof="0" dirty="0" smtClean="0">
                  <a:ln>
                    <a:noFill/>
                  </a:ln>
                  <a:solidFill>
                    <a:srgbClr val="1C1C1C"/>
                  </a:solidFill>
                  <a:effectLst/>
                  <a:uLnTx/>
                  <a:uFillTx/>
                  <a:latin typeface="微软雅黑" panose="020B0503020204020204" pitchFamily="34" charset="-122"/>
                  <a:ea typeface="微软雅黑" panose="020B0503020204020204" pitchFamily="34" charset="-122"/>
                </a:rPr>
                <a:t>学校办学水平与实力</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23" name="Rectangle 39"/>
            <p:cNvSpPr>
              <a:spLocks noChangeArrowheads="1"/>
            </p:cNvSpPr>
            <p:nvPr/>
          </p:nvSpPr>
          <p:spPr bwMode="auto">
            <a:xfrm>
              <a:off x="4043589" y="2840633"/>
              <a:ext cx="3460367" cy="338554"/>
            </a:xfrm>
            <a:prstGeom prst="rect">
              <a:avLst/>
            </a:prstGeom>
            <a:noFill/>
            <a:ln w="9525" algn="ctr">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 typeface="Wingdings" panose="05000000000000000000" pitchFamily="2" charset="2"/>
                <a:buNone/>
                <a:tabLst/>
                <a:defRPr/>
              </a:pPr>
              <a:r>
                <a:rPr kumimoji="0" lang="zh-CN" altLang="en-US" sz="1600" b="1"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1200" cap="none" spc="0" normalizeH="0" baseline="0" noProof="0" dirty="0" smtClean="0">
                  <a:ln>
                    <a:noFill/>
                  </a:ln>
                  <a:solidFill>
                    <a:srgbClr val="1C1C1C"/>
                  </a:solidFill>
                  <a:effectLst/>
                  <a:uLnTx/>
                  <a:uFillTx/>
                  <a:latin typeface="微软雅黑" panose="020B0503020204020204" pitchFamily="34" charset="-122"/>
                  <a:ea typeface="微软雅黑" panose="020B0503020204020204" pitchFamily="34" charset="-122"/>
                </a:rPr>
                <a:t>专业群建设</a:t>
              </a:r>
              <a:endParaRPr kumimoji="0" lang="en-US" altLang="zh-CN" sz="16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24" name="Line 10"/>
            <p:cNvSpPr>
              <a:spLocks noChangeShapeType="1"/>
            </p:cNvSpPr>
            <p:nvPr/>
          </p:nvSpPr>
          <p:spPr bwMode="gray">
            <a:xfrm>
              <a:off x="1963230" y="5369427"/>
              <a:ext cx="1495240"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9" name="Text Box 36"/>
            <p:cNvSpPr txBox="1">
              <a:spLocks noChangeArrowheads="1"/>
            </p:cNvSpPr>
            <p:nvPr/>
          </p:nvSpPr>
          <p:spPr bwMode="gray">
            <a:xfrm>
              <a:off x="8171282" y="4901824"/>
              <a:ext cx="2111475" cy="307777"/>
            </a:xfrm>
            <a:prstGeom prst="rect">
              <a:avLst/>
            </a:prstGeom>
            <a:noFill/>
            <a:ln w="9525" algn="ctr">
              <a:noFill/>
              <a:miter lim="800000"/>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zh-CN" altLang="en-US" sz="1400" b="0" i="0" u="none" strike="noStrike" kern="120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 带动教育资源优化配置</a:t>
              </a:r>
              <a:endParaRPr kumimoji="0" lang="en-US" altLang="zh-CN" sz="1400" b="0" i="0" u="none" strike="noStrike" kern="120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10" name="矩形 109"/>
            <p:cNvSpPr/>
            <p:nvPr/>
          </p:nvSpPr>
          <p:spPr>
            <a:xfrm>
              <a:off x="1880365" y="5080496"/>
              <a:ext cx="211147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Char char="•"/>
                <a:tabLst/>
                <a:defRPr/>
              </a:pPr>
              <a:r>
                <a:rPr kumimoji="0" lang="zh-CN" altLang="en-US" sz="1400" b="0" i="0" u="none" strike="noStrike" kern="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 辐射</a:t>
              </a:r>
              <a:r>
                <a:rPr kumimoji="0" lang="zh-CN" altLang="en-US" sz="1400" b="0" i="0" u="none" strike="noStrike" kern="0" cap="none" spc="0" normalizeH="0" baseline="0" noProof="0">
                  <a:ln>
                    <a:noFill/>
                  </a:ln>
                  <a:solidFill>
                    <a:srgbClr val="1C1C1C"/>
                  </a:solidFill>
                  <a:effectLst/>
                  <a:uLnTx/>
                  <a:uFillTx/>
                  <a:latin typeface="微软雅黑" panose="020B0503020204020204" pitchFamily="34" charset="-122"/>
                  <a:ea typeface="微软雅黑" panose="020B0503020204020204" pitchFamily="34" charset="-122"/>
                </a:rPr>
                <a:t>其他</a:t>
              </a:r>
              <a:r>
                <a:rPr kumimoji="0" lang="zh-CN" altLang="en-US" sz="1400" b="0" i="0" u="none" strike="noStrike" kern="0" cap="none" spc="0" normalizeH="0" baseline="0" noProof="0" smtClean="0">
                  <a:ln>
                    <a:noFill/>
                  </a:ln>
                  <a:solidFill>
                    <a:srgbClr val="1C1C1C"/>
                  </a:solidFill>
                  <a:effectLst/>
                  <a:uLnTx/>
                  <a:uFillTx/>
                  <a:latin typeface="微软雅黑" panose="020B0503020204020204" pitchFamily="34" charset="-122"/>
                  <a:ea typeface="微软雅黑" panose="020B0503020204020204" pitchFamily="34" charset="-122"/>
                </a:rPr>
                <a:t>专业及专业</a:t>
              </a:r>
              <a:r>
                <a:rPr kumimoji="0" lang="zh-CN" altLang="en-US" sz="1400" b="0" i="0" u="none" strike="noStrike" kern="0" cap="none" spc="0" normalizeH="0" baseline="0" noProof="0">
                  <a:ln>
                    <a:noFill/>
                  </a:ln>
                  <a:solidFill>
                    <a:srgbClr val="1C1C1C"/>
                  </a:solidFill>
                  <a:effectLst/>
                  <a:uLnTx/>
                  <a:uFillTx/>
                  <a:latin typeface="微软雅黑" panose="020B0503020204020204" pitchFamily="34" charset="-122"/>
                  <a:ea typeface="微软雅黑" panose="020B0503020204020204" pitchFamily="34" charset="-122"/>
                </a:rPr>
                <a:t>群</a:t>
              </a:r>
              <a:endParaRPr kumimoji="0" lang="en-US" altLang="zh-CN" sz="1400" b="0" i="0" u="none" strike="noStrike" kern="0" cap="none" spc="0" normalizeH="0" baseline="0" noProof="0" dirty="0">
                <a:ln>
                  <a:noFill/>
                </a:ln>
                <a:solidFill>
                  <a:srgbClr val="1C1C1C"/>
                </a:solidFill>
                <a:effectLst/>
                <a:uLnTx/>
                <a:uFillTx/>
                <a:latin typeface="微软雅黑" panose="020B0503020204020204" pitchFamily="34" charset="-122"/>
                <a:ea typeface="微软雅黑" panose="020B0503020204020204" pitchFamily="34" charset="-122"/>
              </a:endParaRPr>
            </a:p>
          </p:txBody>
        </p:sp>
        <p:sp>
          <p:nvSpPr>
            <p:cNvPr id="112" name="Line 7"/>
            <p:cNvSpPr>
              <a:spLocks noChangeShapeType="1"/>
            </p:cNvSpPr>
            <p:nvPr/>
          </p:nvSpPr>
          <p:spPr bwMode="gray">
            <a:xfrm>
              <a:off x="7390271" y="3926632"/>
              <a:ext cx="1811540"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3" name="Line 7"/>
            <p:cNvSpPr>
              <a:spLocks noChangeShapeType="1"/>
            </p:cNvSpPr>
            <p:nvPr/>
          </p:nvSpPr>
          <p:spPr bwMode="gray">
            <a:xfrm>
              <a:off x="8498278" y="5885122"/>
              <a:ext cx="1955313"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4" name="Line 7"/>
            <p:cNvSpPr>
              <a:spLocks noChangeShapeType="1"/>
            </p:cNvSpPr>
            <p:nvPr/>
          </p:nvSpPr>
          <p:spPr bwMode="gray">
            <a:xfrm>
              <a:off x="7875353" y="4562299"/>
              <a:ext cx="1840295"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5" name="Line 7"/>
            <p:cNvSpPr>
              <a:spLocks noChangeShapeType="1"/>
            </p:cNvSpPr>
            <p:nvPr/>
          </p:nvSpPr>
          <p:spPr bwMode="gray">
            <a:xfrm>
              <a:off x="8318259" y="5137440"/>
              <a:ext cx="1869049" cy="0"/>
            </a:xfrm>
            <a:prstGeom prst="line">
              <a:avLst/>
            </a:prstGeom>
            <a:noFill/>
            <a:ln w="9525" cap="rnd">
              <a:solidFill>
                <a:sysClr val="windowText" lastClr="000000"/>
              </a:solidFill>
              <a:prstDash val="sysDot"/>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152263" y="713805"/>
            <a:ext cx="2724361" cy="525100"/>
            <a:chOff x="909863" y="1859608"/>
            <a:chExt cx="2738035" cy="525100"/>
          </a:xfrm>
        </p:grpSpPr>
        <p:sp>
          <p:nvSpPr>
            <p:cNvPr id="55" name="矩形 54"/>
            <p:cNvSpPr/>
            <p:nvPr/>
          </p:nvSpPr>
          <p:spPr>
            <a:xfrm>
              <a:off x="975260" y="1869709"/>
              <a:ext cx="2177887" cy="514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TextBox 55"/>
            <p:cNvSpPr txBox="1"/>
            <p:nvPr/>
          </p:nvSpPr>
          <p:spPr>
            <a:xfrm>
              <a:off x="909863" y="1859608"/>
              <a:ext cx="2738035"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（一）</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建设思路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8042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2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2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23.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3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3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3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12652</TotalTime>
  <Words>5530</Words>
  <Application>Microsoft Office PowerPoint</Application>
  <PresentationFormat>自定义</PresentationFormat>
  <Paragraphs>890</Paragraphs>
  <Slides>43</Slides>
  <Notes>0</Notes>
  <HiddenSlides>0</HiddenSlides>
  <MMClips>1</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1497</cp:revision>
  <cp:lastPrinted>2017-07-05T09:42:12Z</cp:lastPrinted>
  <dcterms:created xsi:type="dcterms:W3CDTF">2016-11-24T01:14:56Z</dcterms:created>
  <dcterms:modified xsi:type="dcterms:W3CDTF">2018-09-04T08:02:40Z</dcterms:modified>
</cp:coreProperties>
</file>